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29.xml" ContentType="application/vnd.openxmlformats-officedocument.presentationml.slide+xml"/>
  <Override PartName="/ppt/slides/slide31.xml" ContentType="application/vnd.openxmlformats-officedocument.presentationml.slide+xml"/>
  <Override PartName="/ppt/notesSlides/notesSlide21.xml" ContentType="application/vnd.openxmlformats-officedocument.presentationml.notes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slideLayouts/slideLayout24.xml" ContentType="application/vnd.openxmlformats-officedocument.presentationml.slideLayout+xml"/>
  <Override PartName="/ppt/notesSlides/notesSlide15.xml" ContentType="application/vnd.openxmlformats-officedocument.presentationml.notesSlide+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7.xml" ContentType="application/vnd.openxmlformats-officedocument.presentationml.notesSlide+xml"/>
  <Override PartName="/ppt/slideLayouts/slideLayout20.xml" ContentType="application/vnd.openxmlformats-officedocument.presentationml.slideLayout+xml"/>
  <Override PartName="/ppt/notesSlides/notesSlide18.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9.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8.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5" r:id="rId1"/>
  </p:sldMasterIdLst>
  <p:notesMasterIdLst>
    <p:notesMasterId r:id="rId44"/>
  </p:notesMasterIdLst>
  <p:sldIdLst>
    <p:sldId id="370" r:id="rId2"/>
    <p:sldId id="371" r:id="rId3"/>
    <p:sldId id="372" r:id="rId4"/>
    <p:sldId id="331" r:id="rId5"/>
    <p:sldId id="321" r:id="rId6"/>
    <p:sldId id="394" r:id="rId7"/>
    <p:sldId id="323" r:id="rId8"/>
    <p:sldId id="327" r:id="rId9"/>
    <p:sldId id="377" r:id="rId10"/>
    <p:sldId id="378" r:id="rId11"/>
    <p:sldId id="339" r:id="rId12"/>
    <p:sldId id="356" r:id="rId13"/>
    <p:sldId id="333" r:id="rId14"/>
    <p:sldId id="361" r:id="rId15"/>
    <p:sldId id="343" r:id="rId16"/>
    <p:sldId id="332" r:id="rId17"/>
    <p:sldId id="276" r:id="rId18"/>
    <p:sldId id="294" r:id="rId19"/>
    <p:sldId id="374" r:id="rId20"/>
    <p:sldId id="395" r:id="rId21"/>
    <p:sldId id="291" r:id="rId22"/>
    <p:sldId id="297" r:id="rId23"/>
    <p:sldId id="375" r:id="rId24"/>
    <p:sldId id="366" r:id="rId25"/>
    <p:sldId id="278" r:id="rId26"/>
    <p:sldId id="373" r:id="rId27"/>
    <p:sldId id="380" r:id="rId28"/>
    <p:sldId id="381" r:id="rId29"/>
    <p:sldId id="382" r:id="rId30"/>
    <p:sldId id="383" r:id="rId31"/>
    <p:sldId id="384" r:id="rId32"/>
    <p:sldId id="386" r:id="rId33"/>
    <p:sldId id="387" r:id="rId34"/>
    <p:sldId id="392" r:id="rId35"/>
    <p:sldId id="388" r:id="rId36"/>
    <p:sldId id="389" r:id="rId37"/>
    <p:sldId id="390" r:id="rId38"/>
    <p:sldId id="379" r:id="rId39"/>
    <p:sldId id="393" r:id="rId40"/>
    <p:sldId id="391" r:id="rId41"/>
    <p:sldId id="396" r:id="rId42"/>
    <p:sldId id="38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DB5C17-EB7A-400E-8A2B-004A6EADE3B0}">
          <p14:sldIdLst>
            <p14:sldId id="370"/>
            <p14:sldId id="371"/>
          </p14:sldIdLst>
        </p14:section>
        <p14:section name="Microsoft Edge" id="{2F379904-5622-404E-AFDE-629B0869516F}">
          <p14:sldIdLst>
            <p14:sldId id="372"/>
          </p14:sldIdLst>
        </p14:section>
        <p14:section name="Why a new browser and a new engine?" id="{F004896B-D4E1-46ED-A1F8-ACB210953160}">
          <p14:sldIdLst>
            <p14:sldId id="331"/>
            <p14:sldId id="321"/>
            <p14:sldId id="394"/>
            <p14:sldId id="323"/>
            <p14:sldId id="327"/>
            <p14:sldId id="377"/>
            <p14:sldId id="378"/>
          </p14:sldIdLst>
        </p14:section>
        <p14:section name="New features" id="{80F64C3E-DE73-4BA5-ACEE-11282A37F95D}">
          <p14:sldIdLst>
            <p14:sldId id="339"/>
            <p14:sldId id="356"/>
            <p14:sldId id="333"/>
            <p14:sldId id="361"/>
            <p14:sldId id="343"/>
          </p14:sldIdLst>
        </p14:section>
        <p14:section name="Modern web interoperability" id="{670F2F1A-E378-48EB-9FB8-3F3F3F157FB4}">
          <p14:sldIdLst>
            <p14:sldId id="332"/>
            <p14:sldId id="276"/>
            <p14:sldId id="294"/>
            <p14:sldId id="374"/>
            <p14:sldId id="395"/>
            <p14:sldId id="291"/>
            <p14:sldId id="297"/>
            <p14:sldId id="375"/>
            <p14:sldId id="366"/>
            <p14:sldId id="278"/>
          </p14:sldIdLst>
        </p14:section>
        <p14:section name="Hosted Apps" id="{E663A721-B038-4FC0-A796-2C6E8840C7FB}">
          <p14:sldIdLst>
            <p14:sldId id="373"/>
            <p14:sldId id="380"/>
            <p14:sldId id="381"/>
            <p14:sldId id="382"/>
            <p14:sldId id="383"/>
            <p14:sldId id="384"/>
            <p14:sldId id="386"/>
            <p14:sldId id="387"/>
            <p14:sldId id="392"/>
            <p14:sldId id="388"/>
            <p14:sldId id="389"/>
            <p14:sldId id="390"/>
            <p14:sldId id="379"/>
            <p14:sldId id="393"/>
            <p14:sldId id="391"/>
            <p14:sldId id="396"/>
            <p14:sldId id="3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619F"/>
    <a:srgbClr val="4CB749"/>
    <a:srgbClr val="DFDFDE"/>
    <a:srgbClr val="1EBBEE"/>
    <a:srgbClr val="E37327"/>
    <a:srgbClr val="FCD209"/>
    <a:srgbClr val="000000"/>
    <a:srgbClr val="656FAC"/>
    <a:srgbClr val="02C0DA"/>
    <a:srgbClr val="E68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75" autoAdjust="0"/>
    <p:restoredTop sz="74182" autoAdjust="0"/>
  </p:normalViewPr>
  <p:slideViewPr>
    <p:cSldViewPr snapToGrid="0">
      <p:cViewPr varScale="1">
        <p:scale>
          <a:sx n="84" d="100"/>
          <a:sy n="84" d="100"/>
        </p:scale>
        <p:origin x="94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A50E8-FD63-4B8D-B226-BC8351C1251D}" type="datetimeFigureOut">
              <a:rPr lang="en-US" smtClean="0"/>
              <a:t>5/18/2015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DE012-27DE-48E9-8428-035E3204BAFC}" type="slidenum">
              <a:rPr lang="en-US" smtClean="0"/>
              <a:t>‹#›</a:t>
            </a:fld>
            <a:endParaRPr lang="en-US"/>
          </a:p>
        </p:txBody>
      </p:sp>
    </p:spTree>
    <p:extLst>
      <p:ext uri="{BB962C8B-B14F-4D97-AF65-F5344CB8AC3E}">
        <p14:creationId xmlns:p14="http://schemas.microsoft.com/office/powerpoint/2010/main" val="2079154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5</a:t>
            </a:fld>
            <a:endParaRPr lang="en-US">
              <a:solidFill>
                <a:prstClr val="black"/>
              </a:solidFill>
              <a:latin typeface="Arial"/>
            </a:endParaRPr>
          </a:p>
        </p:txBody>
      </p:sp>
    </p:spTree>
    <p:extLst>
      <p:ext uri="{BB962C8B-B14F-4D97-AF65-F5344CB8AC3E}">
        <p14:creationId xmlns:p14="http://schemas.microsoft.com/office/powerpoint/2010/main" val="475320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17</a:t>
            </a:fld>
            <a:endParaRPr lang="en-US"/>
          </a:p>
        </p:txBody>
      </p:sp>
    </p:spTree>
    <p:extLst>
      <p:ext uri="{BB962C8B-B14F-4D97-AF65-F5344CB8AC3E}">
        <p14:creationId xmlns:p14="http://schemas.microsoft.com/office/powerpoint/2010/main" val="3683989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18</a:t>
            </a:fld>
            <a:endParaRPr lang="en-US"/>
          </a:p>
        </p:txBody>
      </p:sp>
    </p:spTree>
    <p:extLst>
      <p:ext uri="{BB962C8B-B14F-4D97-AF65-F5344CB8AC3E}">
        <p14:creationId xmlns:p14="http://schemas.microsoft.com/office/powerpoint/2010/main" val="125228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19</a:t>
            </a:fld>
            <a:endParaRPr lang="en-US"/>
          </a:p>
        </p:txBody>
      </p:sp>
    </p:spTree>
    <p:extLst>
      <p:ext uri="{BB962C8B-B14F-4D97-AF65-F5344CB8AC3E}">
        <p14:creationId xmlns:p14="http://schemas.microsoft.com/office/powerpoint/2010/main" val="1504628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20</a:t>
            </a:fld>
            <a:endParaRPr lang="en-US"/>
          </a:p>
        </p:txBody>
      </p:sp>
    </p:spTree>
    <p:extLst>
      <p:ext uri="{BB962C8B-B14F-4D97-AF65-F5344CB8AC3E}">
        <p14:creationId xmlns:p14="http://schemas.microsoft.com/office/powerpoint/2010/main" val="3687820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21</a:t>
            </a:fld>
            <a:endParaRPr lang="en-US"/>
          </a:p>
        </p:txBody>
      </p:sp>
    </p:spTree>
    <p:extLst>
      <p:ext uri="{BB962C8B-B14F-4D97-AF65-F5344CB8AC3E}">
        <p14:creationId xmlns:p14="http://schemas.microsoft.com/office/powerpoint/2010/main" val="3373680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22</a:t>
            </a:fld>
            <a:endParaRPr lang="en-US"/>
          </a:p>
        </p:txBody>
      </p:sp>
    </p:spTree>
    <p:extLst>
      <p:ext uri="{BB962C8B-B14F-4D97-AF65-F5344CB8AC3E}">
        <p14:creationId xmlns:p14="http://schemas.microsoft.com/office/powerpoint/2010/main" val="1543671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23</a:t>
            </a:fld>
            <a:endParaRPr lang="en-US"/>
          </a:p>
        </p:txBody>
      </p:sp>
    </p:spTree>
    <p:extLst>
      <p:ext uri="{BB962C8B-B14F-4D97-AF65-F5344CB8AC3E}">
        <p14:creationId xmlns:p14="http://schemas.microsoft.com/office/powerpoint/2010/main" val="1285327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24</a:t>
            </a:fld>
            <a:endParaRPr lang="en-US"/>
          </a:p>
        </p:txBody>
      </p:sp>
    </p:spTree>
    <p:extLst>
      <p:ext uri="{BB962C8B-B14F-4D97-AF65-F5344CB8AC3E}">
        <p14:creationId xmlns:p14="http://schemas.microsoft.com/office/powerpoint/2010/main" val="3227139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25</a:t>
            </a:fld>
            <a:endParaRPr lang="en-US"/>
          </a:p>
        </p:txBody>
      </p:sp>
    </p:spTree>
    <p:extLst>
      <p:ext uri="{BB962C8B-B14F-4D97-AF65-F5344CB8AC3E}">
        <p14:creationId xmlns:p14="http://schemas.microsoft.com/office/powerpoint/2010/main" val="2075084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32</a:t>
            </a:fld>
            <a:endParaRPr lang="en-US"/>
          </a:p>
        </p:txBody>
      </p:sp>
    </p:spTree>
    <p:extLst>
      <p:ext uri="{BB962C8B-B14F-4D97-AF65-F5344CB8AC3E}">
        <p14:creationId xmlns:p14="http://schemas.microsoft.com/office/powerpoint/2010/main" val="293648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7</a:t>
            </a:fld>
            <a:endParaRPr lang="en-US">
              <a:solidFill>
                <a:prstClr val="black"/>
              </a:solidFill>
              <a:latin typeface="Arial"/>
            </a:endParaRPr>
          </a:p>
        </p:txBody>
      </p:sp>
    </p:spTree>
    <p:extLst>
      <p:ext uri="{BB962C8B-B14F-4D97-AF65-F5344CB8AC3E}">
        <p14:creationId xmlns:p14="http://schemas.microsoft.com/office/powerpoint/2010/main" val="422043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37</a:t>
            </a:fld>
            <a:endParaRPr lang="en-US"/>
          </a:p>
        </p:txBody>
      </p:sp>
    </p:spTree>
    <p:extLst>
      <p:ext uri="{BB962C8B-B14F-4D97-AF65-F5344CB8AC3E}">
        <p14:creationId xmlns:p14="http://schemas.microsoft.com/office/powerpoint/2010/main" val="4137510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39</a:t>
            </a:fld>
            <a:endParaRPr lang="en-US"/>
          </a:p>
        </p:txBody>
      </p:sp>
    </p:spTree>
    <p:extLst>
      <p:ext uri="{BB962C8B-B14F-4D97-AF65-F5344CB8AC3E}">
        <p14:creationId xmlns:p14="http://schemas.microsoft.com/office/powerpoint/2010/main" val="3591591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3671989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11</a:t>
            </a:fld>
            <a:endParaRPr lang="en-US"/>
          </a:p>
        </p:txBody>
      </p:sp>
    </p:spTree>
    <p:extLst>
      <p:ext uri="{BB962C8B-B14F-4D97-AF65-F5344CB8AC3E}">
        <p14:creationId xmlns:p14="http://schemas.microsoft.com/office/powerpoint/2010/main" val="36981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CF601-5692-4552-92BF-17CDB2B92DB0}" type="slidenum">
              <a:rPr lang="en-US" smtClean="0"/>
              <a:t>12</a:t>
            </a:fld>
            <a:endParaRPr lang="en-US"/>
          </a:p>
        </p:txBody>
      </p:sp>
    </p:spTree>
    <p:extLst>
      <p:ext uri="{BB962C8B-B14F-4D97-AF65-F5344CB8AC3E}">
        <p14:creationId xmlns:p14="http://schemas.microsoft.com/office/powerpoint/2010/main" val="991106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13</a:t>
            </a:fld>
            <a:endParaRPr lang="en-US"/>
          </a:p>
        </p:txBody>
      </p:sp>
    </p:spTree>
    <p:extLst>
      <p:ext uri="{BB962C8B-B14F-4D97-AF65-F5344CB8AC3E}">
        <p14:creationId xmlns:p14="http://schemas.microsoft.com/office/powerpoint/2010/main" val="330840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914DE012-27DE-48E9-8428-035E3204BAFC}" type="slidenum">
              <a:rPr lang="en-US" smtClean="0"/>
              <a:t>14</a:t>
            </a:fld>
            <a:endParaRPr lang="en-US"/>
          </a:p>
        </p:txBody>
      </p:sp>
    </p:spTree>
    <p:extLst>
      <p:ext uri="{BB962C8B-B14F-4D97-AF65-F5344CB8AC3E}">
        <p14:creationId xmlns:p14="http://schemas.microsoft.com/office/powerpoint/2010/main" val="75805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914DE012-27DE-48E9-8428-035E3204BAFC}" type="slidenum">
              <a:rPr lang="en-US" smtClean="0"/>
              <a:t>15</a:t>
            </a:fld>
            <a:endParaRPr lang="en-US"/>
          </a:p>
        </p:txBody>
      </p:sp>
    </p:spTree>
    <p:extLst>
      <p:ext uri="{BB962C8B-B14F-4D97-AF65-F5344CB8AC3E}">
        <p14:creationId xmlns:p14="http://schemas.microsoft.com/office/powerpoint/2010/main" val="206480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16</a:t>
            </a:fld>
            <a:endParaRPr lang="en-US"/>
          </a:p>
        </p:txBody>
      </p:sp>
    </p:spTree>
    <p:extLst>
      <p:ext uri="{BB962C8B-B14F-4D97-AF65-F5344CB8AC3E}">
        <p14:creationId xmlns:p14="http://schemas.microsoft.com/office/powerpoint/2010/main" val="4121692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799738" y="42459"/>
            <a:ext cx="592525" cy="592609"/>
          </a:xfrm>
          <a:prstGeom prst="rect">
            <a:avLst/>
          </a:prstGeom>
        </p:spPr>
      </p:pic>
      <p:pic>
        <p:nvPicPr>
          <p:cNvPr id="30" name="Picture 29"/>
          <p:cNvPicPr>
            <a:picLocks noChangeAspect="1"/>
          </p:cNvPicPr>
          <p:nvPr/>
        </p:nvPicPr>
        <p:blipFill>
          <a:blip r:embed="rId4"/>
          <a:stretch>
            <a:fillRect/>
          </a:stretch>
        </p:blipFill>
        <p:spPr>
          <a:xfrm>
            <a:off x="2294330" y="2933315"/>
            <a:ext cx="7658499" cy="1395862"/>
          </a:xfrm>
          <a:prstGeom prst="rect">
            <a:avLst/>
          </a:prstGeom>
        </p:spPr>
      </p:pic>
      <p:sp>
        <p:nvSpPr>
          <p:cNvPr id="33" name="Rectangle 32"/>
          <p:cNvSpPr/>
          <p:nvPr/>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47743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smtClean="0">
                  <a:ln>
                    <a:noFill/>
                  </a:ln>
                  <a:solidFill>
                    <a:srgbClr val="FFFFFF"/>
                  </a:solidFill>
                  <a:effectLst/>
                  <a:latin typeface="Myriad Pro" panose="020B0503030403020204" pitchFamily="34" charset="0"/>
                </a:rPr>
                <a:t>T</a:t>
              </a:r>
              <a:endParaRPr kumimoji="0" lang="en-US" altLang="en-US" sz="1765" b="0" i="0" u="none" strike="noStrike" cap="none" normalizeH="0" baseline="0" smtClean="0">
                <a:ln>
                  <a:noFill/>
                </a:ln>
                <a:solidFill>
                  <a:schemeClr val="tx1"/>
                </a:solidFill>
                <a:effectLst/>
                <a:latin typeface="Arial" panose="020B0604020202020204" pitchFamily="34" charset="0"/>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dirty="0" smtClean="0">
                  <a:ln>
                    <a:noFill/>
                  </a:ln>
                  <a:solidFill>
                    <a:srgbClr val="FFFFFF"/>
                  </a:solidFill>
                  <a:effectLst/>
                  <a:latin typeface="Myriad Pro" panose="020B0503030403020204" pitchFamily="34" charset="0"/>
                </a:rPr>
                <a:t>OUR</a:t>
              </a:r>
              <a:endParaRPr kumimoji="0" lang="en-US" altLang="en-US" sz="1765" b="0" i="0" u="none" strike="noStrike" cap="none" normalizeH="0" baseline="0" dirty="0" smtClean="0">
                <a:ln>
                  <a:noFill/>
                </a:ln>
                <a:solidFill>
                  <a:schemeClr val="tx1"/>
                </a:solidFill>
                <a:effectLst/>
                <a:latin typeface="Arial" panose="020B0604020202020204" pitchFamily="34" charset="0"/>
              </a:endParaRPr>
            </a:p>
          </p:txBody>
        </p:sp>
      </p:grpSp>
      <p:sp>
        <p:nvSpPr>
          <p:cNvPr id="29" name="Rectangle 2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8241423"/>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smtClean="0">
                  <a:ln>
                    <a:noFill/>
                  </a:ln>
                  <a:solidFill>
                    <a:srgbClr val="FFFFFF"/>
                  </a:solidFill>
                  <a:effectLst/>
                  <a:latin typeface="Myriad Pro" panose="020B0503030403020204" pitchFamily="34" charset="0"/>
                </a:rPr>
                <a:t>T</a:t>
              </a:r>
              <a:endParaRPr kumimoji="0" lang="en-US" altLang="en-US" sz="1765" b="0" i="0" u="none" strike="noStrike" cap="none" normalizeH="0" baseline="0" smtClean="0">
                <a:ln>
                  <a:noFill/>
                </a:ln>
                <a:solidFill>
                  <a:schemeClr val="tx1"/>
                </a:solidFill>
                <a:effectLst/>
                <a:latin typeface="Arial" panose="020B0604020202020204" pitchFamily="34" charset="0"/>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dirty="0" smtClean="0">
                  <a:ln>
                    <a:noFill/>
                  </a:ln>
                  <a:solidFill>
                    <a:srgbClr val="FFFFFF"/>
                  </a:solidFill>
                  <a:effectLst/>
                  <a:latin typeface="Myriad Pro" panose="020B0503030403020204" pitchFamily="34" charset="0"/>
                </a:rPr>
                <a:t>OUR</a:t>
              </a:r>
              <a:endParaRPr kumimoji="0" lang="en-US" altLang="en-US" sz="1765" b="0" i="0" u="none" strike="noStrike" cap="none" normalizeH="0" baseline="0" dirty="0" smtClean="0">
                <a:ln>
                  <a:noFill/>
                </a:ln>
                <a:solidFill>
                  <a:schemeClr val="tx1"/>
                </a:solidFill>
                <a:effectLst/>
                <a:latin typeface="Arial" panose="020B0604020202020204" pitchFamily="34" charset="0"/>
              </a:endParaRPr>
            </a:p>
          </p:txBody>
        </p:sp>
      </p:grpSp>
      <p:sp>
        <p:nvSpPr>
          <p:cNvPr id="20" name="Rectangle 19"/>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639798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smtClean="0">
                  <a:ln>
                    <a:noFill/>
                  </a:ln>
                  <a:solidFill>
                    <a:srgbClr val="FFFFFF"/>
                  </a:solidFill>
                  <a:effectLst/>
                  <a:latin typeface="Myriad Pro" panose="020B0503030403020204" pitchFamily="34" charset="0"/>
                </a:rPr>
                <a:t>T</a:t>
              </a:r>
              <a:endParaRPr kumimoji="0" lang="en-US" altLang="en-US" sz="1765" b="0" i="0" u="none" strike="noStrike" cap="none" normalizeH="0" baseline="0" smtClean="0">
                <a:ln>
                  <a:noFill/>
                </a:ln>
                <a:solidFill>
                  <a:schemeClr val="tx1"/>
                </a:solidFill>
                <a:effectLst/>
                <a:latin typeface="Arial" panose="020B0604020202020204" pitchFamily="34" charset="0"/>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dirty="0" smtClean="0">
                  <a:ln>
                    <a:noFill/>
                  </a:ln>
                  <a:solidFill>
                    <a:srgbClr val="FFFFFF"/>
                  </a:solidFill>
                  <a:effectLst/>
                  <a:latin typeface="Myriad Pro" panose="020B0503030403020204" pitchFamily="34" charset="0"/>
                </a:rPr>
                <a:t>OUR</a:t>
              </a:r>
              <a:endParaRPr kumimoji="0" lang="en-US" altLang="en-US" sz="1765" b="0" i="0" u="none" strike="noStrike" cap="none" normalizeH="0" baseline="0" dirty="0" smtClean="0">
                <a:ln>
                  <a:noFill/>
                </a:ln>
                <a:solidFill>
                  <a:schemeClr val="tx1"/>
                </a:solidFill>
                <a:effectLst/>
                <a:latin typeface="Arial" panose="020B0604020202020204" pitchFamily="34" charset="0"/>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223542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smtClean="0">
                  <a:ln>
                    <a:noFill/>
                  </a:ln>
                  <a:solidFill>
                    <a:srgbClr val="FFFFFF"/>
                  </a:solidFill>
                  <a:effectLst/>
                  <a:latin typeface="Myriad Pro" panose="020B0503030403020204" pitchFamily="34" charset="0"/>
                </a:rPr>
                <a:t>T</a:t>
              </a:r>
              <a:endParaRPr kumimoji="0" lang="en-US" altLang="en-US" sz="1765" b="0" i="0" u="none" strike="noStrike" cap="none" normalizeH="0" baseline="0" smtClean="0">
                <a:ln>
                  <a:noFill/>
                </a:ln>
                <a:solidFill>
                  <a:schemeClr val="tx1"/>
                </a:solidFill>
                <a:effectLst/>
                <a:latin typeface="Arial" panose="020B0604020202020204" pitchFamily="34" charset="0"/>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dirty="0" smtClean="0">
                  <a:ln>
                    <a:noFill/>
                  </a:ln>
                  <a:solidFill>
                    <a:srgbClr val="FFFFFF"/>
                  </a:solidFill>
                  <a:effectLst/>
                  <a:latin typeface="Myriad Pro" panose="020B0503030403020204" pitchFamily="34" charset="0"/>
                </a:rPr>
                <a:t>OUR</a:t>
              </a:r>
              <a:endParaRPr kumimoji="0" lang="en-US" altLang="en-US" sz="1765" b="0" i="0" u="none" strike="noStrike" cap="none" normalizeH="0" baseline="0" dirty="0" smtClean="0">
                <a:ln>
                  <a:noFill/>
                </a:ln>
                <a:solidFill>
                  <a:schemeClr val="tx1"/>
                </a:solidFill>
                <a:effectLst/>
                <a:latin typeface="Arial" panose="020B0604020202020204" pitchFamily="34" charset="0"/>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4359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smtClean="0"/>
              <a:t>Author’s Name</a:t>
            </a:r>
          </a:p>
          <a:p>
            <a:pPr lvl="0"/>
            <a:r>
              <a:rPr lang="en-US" dirty="0" smtClean="0"/>
              <a:t>Title</a:t>
            </a:r>
          </a:p>
        </p:txBody>
      </p:sp>
      <p:pic>
        <p:nvPicPr>
          <p:cNvPr id="5" name="Picture 4"/>
          <p:cNvPicPr>
            <a:picLocks noChangeAspect="1"/>
          </p:cNvPicPr>
          <p:nvPr/>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39675214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6525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DB14E8-99BF-46B9-A671-9359039C08FF}" type="datetimeFigureOut">
              <a:rPr lang="en-US" smtClean="0"/>
              <a:t>5/18/2015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0682B8-F885-4756-A521-C9D3D3736D6D}" type="slidenum">
              <a:rPr lang="en-US" smtClean="0"/>
              <a:t>‹#›</a:t>
            </a:fld>
            <a:endParaRPr lang="en-US"/>
          </a:p>
        </p:txBody>
      </p:sp>
    </p:spTree>
    <p:extLst>
      <p:ext uri="{BB962C8B-B14F-4D97-AF65-F5344CB8AC3E}">
        <p14:creationId xmlns:p14="http://schemas.microsoft.com/office/powerpoint/2010/main" val="276460515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2" y="87503"/>
            <a:ext cx="11034500" cy="910024"/>
          </a:xfrm>
        </p:spPr>
        <p:txBody>
          <a:bodyPr lIns="0">
            <a:normAutofit/>
          </a:bodyPr>
          <a:lstStyle>
            <a:lvl1pPr algn="l">
              <a:defRPr sz="3733"/>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715" y="1507482"/>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66904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016093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901304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smtClean="0"/>
              <a:t>Speaker Name</a:t>
            </a:r>
          </a:p>
        </p:txBody>
      </p:sp>
      <p:grpSp>
        <p:nvGrpSpPr>
          <p:cNvPr id="3" name="Group 4"/>
          <p:cNvGrpSpPr>
            <a:grpSpLocks noChangeAspect="1"/>
          </p:cNvGrpSpPr>
          <p:nvPr/>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0819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0220584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967175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5" y="503767"/>
            <a:ext cx="11203517" cy="728133"/>
          </a:xfrm>
        </p:spPr>
        <p:txBody>
          <a:bodyPr vert="horz" lIns="0" tIns="0" rIns="0" bIns="0" rtlCol="0">
            <a:noAutofit/>
          </a:bodyPr>
          <a:lstStyle>
            <a:lvl1pPr>
              <a:defRPr lang="en-US" sz="4800" dirty="0" smtClean="0"/>
            </a:lvl1pPr>
          </a:lstStyle>
          <a:p>
            <a:pPr lvl="0"/>
            <a:r>
              <a:rPr lang="en-US" dirty="0" smtClean="0"/>
              <a:t>Click to edit Master text styles</a:t>
            </a:r>
          </a:p>
        </p:txBody>
      </p:sp>
    </p:spTree>
    <p:extLst>
      <p:ext uri="{BB962C8B-B14F-4D97-AF65-F5344CB8AC3E}">
        <p14:creationId xmlns:p14="http://schemas.microsoft.com/office/powerpoint/2010/main" val="65165016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2967916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6787328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4486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1029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p:nvPicPr>
        <p:blipFill>
          <a:blip r:embed="rId2"/>
          <a:stretch>
            <a:fillRect/>
          </a:stretch>
        </p:blipFill>
        <p:spPr>
          <a:xfrm>
            <a:off x="-5377" y="2915308"/>
            <a:ext cx="897489" cy="897615"/>
          </a:xfrm>
          <a:prstGeom prst="rect">
            <a:avLst/>
          </a:prstGeom>
        </p:spPr>
      </p:pic>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15117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smtClean="0"/>
              <a:t>Section title</a:t>
            </a:r>
            <a:endParaRPr lang="en-US" dirty="0"/>
          </a:p>
        </p:txBody>
      </p:sp>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6704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69782225"/>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4"/>
          <p:cNvGrpSpPr>
            <a:grpSpLocks noChangeAspect="1"/>
          </p:cNvGrpSpPr>
          <p:nvPr/>
        </p:nvGrpSpPr>
        <p:grpSpPr bwMode="auto">
          <a:xfrm>
            <a:off x="10313555" y="6327230"/>
            <a:ext cx="1475366" cy="269276"/>
            <a:chOff x="6627" y="4065"/>
            <a:chExt cx="948" cy="173"/>
          </a:xfrm>
        </p:grpSpPr>
        <p:sp>
          <p:nvSpPr>
            <p:cNvPr id="5"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smtClean="0">
                  <a:ln>
                    <a:noFill/>
                  </a:ln>
                  <a:solidFill>
                    <a:srgbClr val="FFFFFF"/>
                  </a:solidFill>
                  <a:effectLst/>
                  <a:latin typeface="Myriad Pro" panose="020B0503030403020204" pitchFamily="34" charset="0"/>
                </a:rPr>
                <a:t>T</a:t>
              </a:r>
              <a:endParaRPr kumimoji="0" lang="en-US" altLang="en-US" sz="1765" b="0" i="0" u="none" strike="noStrike" cap="none" normalizeH="0" baseline="0" smtClean="0">
                <a:ln>
                  <a:noFill/>
                </a:ln>
                <a:solidFill>
                  <a:schemeClr val="tx1"/>
                </a:solidFill>
                <a:effectLst/>
                <a:latin typeface="Arial" panose="020B0604020202020204" pitchFamily="34" charset="0"/>
              </a:endParaRPr>
            </a:p>
          </p:txBody>
        </p:sp>
        <p:sp>
          <p:nvSpPr>
            <p:cNvPr id="18"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dirty="0" smtClean="0">
                  <a:ln>
                    <a:noFill/>
                  </a:ln>
                  <a:solidFill>
                    <a:srgbClr val="FFFFFF"/>
                  </a:solidFill>
                  <a:effectLst/>
                  <a:latin typeface="Myriad Pro" panose="020B0503030403020204" pitchFamily="34" charset="0"/>
                </a:rPr>
                <a:t>OUR</a:t>
              </a:r>
              <a:endParaRPr kumimoji="0" lang="en-US" altLang="en-US" sz="1765" b="0" i="0" u="none" strike="noStrike" cap="none" normalizeH="0" baseline="0" dirty="0" smtClean="0">
                <a:ln>
                  <a:noFill/>
                </a:ln>
                <a:solidFill>
                  <a:schemeClr val="tx1"/>
                </a:solidFill>
                <a:effectLst/>
                <a:latin typeface="Arial" panose="020B0604020202020204" pitchFamily="34" charset="0"/>
              </a:endParaRPr>
            </a:p>
          </p:txBody>
        </p:sp>
      </p:grpSp>
      <p:sp>
        <p:nvSpPr>
          <p:cNvPr id="19" name="Rectangle 1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8404403"/>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smtClean="0">
                  <a:ln>
                    <a:noFill/>
                  </a:ln>
                  <a:solidFill>
                    <a:srgbClr val="FFFFFF"/>
                  </a:solidFill>
                  <a:effectLst/>
                  <a:latin typeface="Myriad Pro" panose="020B0503030403020204" pitchFamily="34" charset="0"/>
                </a:rPr>
                <a:t>T</a:t>
              </a:r>
              <a:endParaRPr kumimoji="0" lang="en-US" altLang="en-US" sz="1765" b="0" i="0" u="none" strike="noStrike" cap="none" normalizeH="0" baseline="0" smtClean="0">
                <a:ln>
                  <a:noFill/>
                </a:ln>
                <a:solidFill>
                  <a:schemeClr val="tx1"/>
                </a:solidFill>
                <a:effectLst/>
                <a:latin typeface="Arial" panose="020B0604020202020204" pitchFamily="34" charset="0"/>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pPr>
              <a:r>
                <a:rPr kumimoji="0" lang="en-US" altLang="en-US" sz="882" b="0" i="0" u="none" strike="noStrike" cap="none" normalizeH="0" baseline="0" dirty="0" smtClean="0">
                  <a:ln>
                    <a:noFill/>
                  </a:ln>
                  <a:solidFill>
                    <a:srgbClr val="FFFFFF"/>
                  </a:solidFill>
                  <a:effectLst/>
                  <a:latin typeface="Myriad Pro" panose="020B0503030403020204" pitchFamily="34" charset="0"/>
                </a:rPr>
                <a:t>OUR</a:t>
              </a:r>
              <a:endParaRPr kumimoji="0" lang="en-US" altLang="en-US" sz="1765" b="0" i="0" u="none" strike="noStrike" cap="none" normalizeH="0" baseline="0" dirty="0" smtClean="0">
                <a:ln>
                  <a:noFill/>
                </a:ln>
                <a:solidFill>
                  <a:schemeClr val="tx1"/>
                </a:solidFill>
                <a:effectLst/>
                <a:latin typeface="Arial" panose="020B0604020202020204" pitchFamily="34" charset="0"/>
              </a:endParaRPr>
            </a:p>
          </p:txBody>
        </p:sp>
      </p:grpSp>
      <p:grpSp>
        <p:nvGrpSpPr>
          <p:cNvPr id="21" name="Group 4"/>
          <p:cNvGrpSpPr>
            <a:grpSpLocks noChangeAspect="1"/>
          </p:cNvGrpSpPr>
          <p:nvPr/>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1349178"/>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hidden="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r>
              <a:rPr lang="en-US" sz="1765" dirty="0" smtClean="0"/>
              <a:t> </a:t>
            </a:r>
            <a:endParaRPr lang="en-US" sz="1765" dirty="0"/>
          </a:p>
        </p:txBody>
      </p:sp>
    </p:spTree>
    <p:extLst>
      <p:ext uri="{BB962C8B-B14F-4D97-AF65-F5344CB8AC3E}">
        <p14:creationId xmlns:p14="http://schemas.microsoft.com/office/powerpoint/2010/main" val="138693220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3" r:id="rId16"/>
    <p:sldLayoutId id="2147483754" r:id="rId17"/>
    <p:sldLayoutId id="2147483755" r:id="rId18"/>
    <p:sldLayoutId id="2147483756" r:id="rId19"/>
    <p:sldLayoutId id="2147483757" r:id="rId20"/>
    <p:sldLayoutId id="2147483758" r:id="rId21"/>
    <p:sldLayoutId id="2147483760" r:id="rId22"/>
    <p:sldLayoutId id="2147483761" r:id="rId23"/>
    <p:sldLayoutId id="2147483762"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hyperlink" Target="https://*.website.net/" TargetMode="Externa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www.manifoldjs.com/" TargetMode="External"/><Relationship Id="rId2" Type="http://schemas.openxmlformats.org/officeDocument/2006/relationships/hyperlink" Target="http://dev.modern.ie/" TargetMode="External"/><Relationship Id="rId1" Type="http://schemas.openxmlformats.org/officeDocument/2006/relationships/slideLayout" Target="../slideLayouts/slideLayout18.xml"/><Relationship Id="rId4" Type="http://schemas.openxmlformats.org/officeDocument/2006/relationships/hyperlink" Target="http://www.vorlonjs.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8916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384279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1995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5468" y="810229"/>
            <a:ext cx="2840136" cy="1446550"/>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Ever Green Engine</a:t>
            </a:r>
          </a:p>
          <a:p>
            <a:pPr>
              <a:lnSpc>
                <a:spcPct val="90000"/>
              </a:lnSpc>
              <a:spcAft>
                <a:spcPts val="600"/>
              </a:spcAft>
            </a:pPr>
            <a:r>
              <a:rPr lang="en-US" sz="2400" dirty="0" smtClean="0">
                <a:gradFill>
                  <a:gsLst>
                    <a:gs pos="2917">
                      <a:schemeClr val="tx1"/>
                    </a:gs>
                    <a:gs pos="30000">
                      <a:schemeClr val="tx1"/>
                    </a:gs>
                  </a:gsLst>
                  <a:lin ang="5400000" scaled="0"/>
                </a:gradFill>
              </a:rPr>
              <a:t>Update frequently</a:t>
            </a:r>
          </a:p>
          <a:p>
            <a:pPr>
              <a:lnSpc>
                <a:spcPct val="90000"/>
              </a:lnSpc>
              <a:spcAft>
                <a:spcPts val="600"/>
              </a:spcAft>
            </a:pPr>
            <a:r>
              <a:rPr lang="en-US" sz="2400" dirty="0" smtClean="0">
                <a:gradFill>
                  <a:gsLst>
                    <a:gs pos="2917">
                      <a:schemeClr val="tx1"/>
                    </a:gs>
                    <a:gs pos="30000">
                      <a:schemeClr val="tx1"/>
                    </a:gs>
                  </a:gsLst>
                  <a:lin ang="5400000" scaled="0"/>
                </a:gradFill>
              </a:rPr>
              <a:t>Single doc model</a:t>
            </a:r>
          </a:p>
        </p:txBody>
      </p:sp>
      <p:sp>
        <p:nvSpPr>
          <p:cNvPr id="16" name="TextBox 15"/>
          <p:cNvSpPr txBox="1"/>
          <p:nvPr/>
        </p:nvSpPr>
        <p:spPr>
          <a:xfrm>
            <a:off x="8438571" y="810229"/>
            <a:ext cx="2840136" cy="1446550"/>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Ever Green Engine</a:t>
            </a:r>
          </a:p>
          <a:p>
            <a:pPr>
              <a:lnSpc>
                <a:spcPct val="90000"/>
              </a:lnSpc>
              <a:spcAft>
                <a:spcPts val="600"/>
              </a:spcAft>
            </a:pPr>
            <a:r>
              <a:rPr lang="en-US" sz="2400" dirty="0" smtClean="0">
                <a:gradFill>
                  <a:gsLst>
                    <a:gs pos="2917">
                      <a:schemeClr val="tx1"/>
                    </a:gs>
                    <a:gs pos="30000">
                      <a:schemeClr val="tx1"/>
                    </a:gs>
                  </a:gsLst>
                  <a:lin ang="5400000" scaled="0"/>
                </a:gradFill>
              </a:rPr>
              <a:t>Update frequently</a:t>
            </a:r>
          </a:p>
          <a:p>
            <a:pPr>
              <a:lnSpc>
                <a:spcPct val="90000"/>
              </a:lnSpc>
              <a:spcAft>
                <a:spcPts val="600"/>
              </a:spcAft>
            </a:pPr>
            <a:r>
              <a:rPr lang="en-US" sz="2400" dirty="0" smtClean="0">
                <a:gradFill>
                  <a:gsLst>
                    <a:gs pos="2917">
                      <a:schemeClr val="tx1"/>
                    </a:gs>
                    <a:gs pos="30000">
                      <a:schemeClr val="tx1"/>
                    </a:gs>
                  </a:gsLst>
                  <a:lin ang="5400000" scaled="0"/>
                </a:gradFill>
              </a:rPr>
              <a:t>Single doc model</a:t>
            </a:r>
          </a:p>
        </p:txBody>
      </p:sp>
      <p:grpSp>
        <p:nvGrpSpPr>
          <p:cNvPr id="22" name="Group 21"/>
          <p:cNvGrpSpPr/>
          <p:nvPr/>
        </p:nvGrpSpPr>
        <p:grpSpPr>
          <a:xfrm>
            <a:off x="1897568" y="4759247"/>
            <a:ext cx="742101" cy="627864"/>
            <a:chOff x="1884713" y="4754765"/>
            <a:chExt cx="742101" cy="627864"/>
          </a:xfrm>
        </p:grpSpPr>
        <p:sp>
          <p:nvSpPr>
            <p:cNvPr id="23" name="Oval 22"/>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13</a:t>
              </a:r>
            </a:p>
          </p:txBody>
        </p:sp>
      </p:grpSp>
      <p:grpSp>
        <p:nvGrpSpPr>
          <p:cNvPr id="27" name="Group 26"/>
          <p:cNvGrpSpPr/>
          <p:nvPr/>
        </p:nvGrpSpPr>
        <p:grpSpPr>
          <a:xfrm>
            <a:off x="10521356" y="4864219"/>
            <a:ext cx="742101" cy="627864"/>
            <a:chOff x="10521356" y="4864219"/>
            <a:chExt cx="742101" cy="627864"/>
          </a:xfrm>
        </p:grpSpPr>
        <p:sp>
          <p:nvSpPr>
            <p:cNvPr id="28" name="Oval 2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10521356"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34</a:t>
              </a:r>
            </a:p>
          </p:txBody>
        </p:sp>
      </p:grpSp>
      <p:grpSp>
        <p:nvGrpSpPr>
          <p:cNvPr id="31" name="Group 30"/>
          <p:cNvGrpSpPr/>
          <p:nvPr/>
        </p:nvGrpSpPr>
        <p:grpSpPr>
          <a:xfrm>
            <a:off x="1897567" y="4743190"/>
            <a:ext cx="742101" cy="627864"/>
            <a:chOff x="1884713" y="4754765"/>
            <a:chExt cx="742101" cy="627864"/>
          </a:xfrm>
        </p:grpSpPr>
        <p:sp>
          <p:nvSpPr>
            <p:cNvPr id="32" name="Oval 31"/>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14</a:t>
              </a:r>
            </a:p>
          </p:txBody>
        </p:sp>
      </p:grpSp>
      <p:grpSp>
        <p:nvGrpSpPr>
          <p:cNvPr id="35" name="Group 34"/>
          <p:cNvGrpSpPr/>
          <p:nvPr/>
        </p:nvGrpSpPr>
        <p:grpSpPr>
          <a:xfrm>
            <a:off x="10521356" y="4864219"/>
            <a:ext cx="742101" cy="627864"/>
            <a:chOff x="10521356" y="4864219"/>
            <a:chExt cx="742101" cy="627864"/>
          </a:xfrm>
        </p:grpSpPr>
        <p:sp>
          <p:nvSpPr>
            <p:cNvPr id="36" name="Oval 3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10521356"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35</a:t>
              </a:r>
            </a:p>
          </p:txBody>
        </p:sp>
      </p:grpSp>
      <p:sp>
        <p:nvSpPr>
          <p:cNvPr id="41" name="Oval 40"/>
          <p:cNvSpPr/>
          <p:nvPr/>
        </p:nvSpPr>
        <p:spPr bwMode="auto">
          <a:xfrm>
            <a:off x="6510084" y="439857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5506948" y="4384474"/>
            <a:ext cx="1580253" cy="1323179"/>
            <a:chOff x="5489002" y="4985248"/>
            <a:chExt cx="1580253" cy="1323179"/>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002" y="5057122"/>
              <a:ext cx="1251305" cy="1251305"/>
            </a:xfrm>
            <a:prstGeom prst="rect">
              <a:avLst/>
            </a:prstGeom>
          </p:spPr>
        </p:pic>
        <p:grpSp>
          <p:nvGrpSpPr>
            <p:cNvPr id="44" name="Group 43"/>
            <p:cNvGrpSpPr/>
            <p:nvPr/>
          </p:nvGrpSpPr>
          <p:grpSpPr>
            <a:xfrm>
              <a:off x="6327154" y="4985248"/>
              <a:ext cx="742101" cy="627864"/>
              <a:chOff x="10549640" y="4864219"/>
              <a:chExt cx="742101" cy="627864"/>
            </a:xfrm>
          </p:grpSpPr>
          <p:sp>
            <p:nvSpPr>
              <p:cNvPr id="45" name="Oval 4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10549640"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Q</a:t>
                </a:r>
              </a:p>
            </p:txBody>
          </p:sp>
        </p:grpSp>
      </p:grpSp>
      <p:grpSp>
        <p:nvGrpSpPr>
          <p:cNvPr id="58" name="Group 57"/>
          <p:cNvGrpSpPr/>
          <p:nvPr/>
        </p:nvGrpSpPr>
        <p:grpSpPr>
          <a:xfrm>
            <a:off x="5445599" y="5149965"/>
            <a:ext cx="1547674" cy="1372334"/>
            <a:chOff x="5328930" y="2514595"/>
            <a:chExt cx="1547674" cy="1372334"/>
          </a:xfrm>
        </p:grpSpPr>
        <p:grpSp>
          <p:nvGrpSpPr>
            <p:cNvPr id="47" name="Group 46"/>
            <p:cNvGrpSpPr/>
            <p:nvPr/>
          </p:nvGrpSpPr>
          <p:grpSpPr>
            <a:xfrm>
              <a:off x="6134503" y="2514595"/>
              <a:ext cx="742101" cy="627864"/>
              <a:chOff x="10606645" y="4864219"/>
              <a:chExt cx="742101" cy="627864"/>
            </a:xfrm>
          </p:grpSpPr>
          <p:sp>
            <p:nvSpPr>
              <p:cNvPr id="48" name="Oval 4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5</a:t>
                </a:r>
              </a:p>
            </p:txBody>
          </p:sp>
        </p:grpSp>
        <p:pic>
          <p:nvPicPr>
            <p:cNvPr id="50" name="Picture 4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8930" y="2635624"/>
              <a:ext cx="1251305" cy="1251305"/>
            </a:xfrm>
            <a:prstGeom prst="rect">
              <a:avLst/>
            </a:prstGeom>
          </p:spPr>
        </p:pic>
      </p:grpSp>
      <p:grpSp>
        <p:nvGrpSpPr>
          <p:cNvPr id="63" name="Group 62"/>
          <p:cNvGrpSpPr/>
          <p:nvPr/>
        </p:nvGrpSpPr>
        <p:grpSpPr>
          <a:xfrm>
            <a:off x="5384957" y="3647940"/>
            <a:ext cx="1586368" cy="1121230"/>
            <a:chOff x="5110315" y="1533504"/>
            <a:chExt cx="1586368" cy="1121230"/>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0315" y="1625403"/>
              <a:ext cx="1063358" cy="1029331"/>
            </a:xfrm>
            <a:prstGeom prst="rect">
              <a:avLst/>
            </a:prstGeom>
          </p:spPr>
        </p:pic>
        <p:grpSp>
          <p:nvGrpSpPr>
            <p:cNvPr id="54" name="Group 53"/>
            <p:cNvGrpSpPr/>
            <p:nvPr/>
          </p:nvGrpSpPr>
          <p:grpSpPr>
            <a:xfrm>
              <a:off x="5954582" y="1533504"/>
              <a:ext cx="742101" cy="627864"/>
              <a:chOff x="10606645" y="4864219"/>
              <a:chExt cx="742101" cy="627864"/>
            </a:xfrm>
          </p:grpSpPr>
          <p:sp>
            <p:nvSpPr>
              <p:cNvPr id="55" name="Oval 5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7</a:t>
                </a:r>
                <a:endParaRPr lang="en-US" sz="2400" dirty="0" smtClean="0">
                  <a:solidFill>
                    <a:schemeClr val="bg1"/>
                  </a:solidFill>
                </a:endParaRPr>
              </a:p>
            </p:txBody>
          </p:sp>
        </p:grpSp>
      </p:grpSp>
      <p:grpSp>
        <p:nvGrpSpPr>
          <p:cNvPr id="73" name="Group 72"/>
          <p:cNvGrpSpPr/>
          <p:nvPr/>
        </p:nvGrpSpPr>
        <p:grpSpPr>
          <a:xfrm>
            <a:off x="5535814" y="2843923"/>
            <a:ext cx="1618571" cy="1136342"/>
            <a:chOff x="4630478" y="118428"/>
            <a:chExt cx="1618571" cy="1136342"/>
          </a:xfrm>
        </p:grpSpPr>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0478" y="225439"/>
              <a:ext cx="1063358" cy="1029331"/>
            </a:xfrm>
            <a:prstGeom prst="rect">
              <a:avLst/>
            </a:prstGeom>
          </p:spPr>
        </p:pic>
        <p:grpSp>
          <p:nvGrpSpPr>
            <p:cNvPr id="60" name="Group 59"/>
            <p:cNvGrpSpPr/>
            <p:nvPr/>
          </p:nvGrpSpPr>
          <p:grpSpPr>
            <a:xfrm>
              <a:off x="5506948" y="118428"/>
              <a:ext cx="742101" cy="627864"/>
              <a:chOff x="10606645" y="4864219"/>
              <a:chExt cx="742101" cy="627864"/>
            </a:xfrm>
          </p:grpSpPr>
          <p:sp>
            <p:nvSpPr>
              <p:cNvPr id="61" name="Oval 6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8</a:t>
                </a:r>
              </a:p>
            </p:txBody>
          </p:sp>
        </p:grpSp>
      </p:grpSp>
      <p:grpSp>
        <p:nvGrpSpPr>
          <p:cNvPr id="79" name="Group 78"/>
          <p:cNvGrpSpPr/>
          <p:nvPr/>
        </p:nvGrpSpPr>
        <p:grpSpPr>
          <a:xfrm>
            <a:off x="5495134" y="2022954"/>
            <a:ext cx="1533329" cy="1095092"/>
            <a:chOff x="6253647" y="1161687"/>
            <a:chExt cx="1533329" cy="1095092"/>
          </a:xfrm>
        </p:grpSpPr>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3647" y="1322323"/>
              <a:ext cx="1009212" cy="934456"/>
            </a:xfrm>
            <a:prstGeom prst="rect">
              <a:avLst/>
            </a:prstGeom>
          </p:spPr>
        </p:pic>
        <p:grpSp>
          <p:nvGrpSpPr>
            <p:cNvPr id="65" name="Group 64"/>
            <p:cNvGrpSpPr/>
            <p:nvPr/>
          </p:nvGrpSpPr>
          <p:grpSpPr>
            <a:xfrm>
              <a:off x="7044875" y="1161687"/>
              <a:ext cx="742101" cy="627864"/>
              <a:chOff x="10606645" y="4864219"/>
              <a:chExt cx="742101" cy="627864"/>
            </a:xfrm>
          </p:grpSpPr>
          <p:sp>
            <p:nvSpPr>
              <p:cNvPr id="66" name="Oval 6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9</a:t>
                </a:r>
                <a:endParaRPr lang="en-US" sz="2400" dirty="0" smtClean="0">
                  <a:solidFill>
                    <a:schemeClr val="bg1"/>
                  </a:solidFill>
                </a:endParaRPr>
              </a:p>
            </p:txBody>
          </p:sp>
        </p:grpSp>
      </p:grpSp>
      <p:grpSp>
        <p:nvGrpSpPr>
          <p:cNvPr id="72" name="Group 71"/>
          <p:cNvGrpSpPr/>
          <p:nvPr/>
        </p:nvGrpSpPr>
        <p:grpSpPr>
          <a:xfrm>
            <a:off x="5495038" y="599582"/>
            <a:ext cx="1618571" cy="1136342"/>
            <a:chOff x="4057816" y="1876677"/>
            <a:chExt cx="1618571" cy="1136342"/>
          </a:xfrm>
        </p:grpSpPr>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816" y="1983688"/>
              <a:ext cx="1063358" cy="1029331"/>
            </a:xfrm>
            <a:prstGeom prst="rect">
              <a:avLst/>
            </a:prstGeom>
          </p:spPr>
        </p:pic>
        <p:grpSp>
          <p:nvGrpSpPr>
            <p:cNvPr id="69" name="Group 68"/>
            <p:cNvGrpSpPr/>
            <p:nvPr/>
          </p:nvGrpSpPr>
          <p:grpSpPr>
            <a:xfrm>
              <a:off x="4934286" y="1876677"/>
              <a:ext cx="742101" cy="627864"/>
              <a:chOff x="10606645" y="4864219"/>
              <a:chExt cx="742101" cy="627864"/>
            </a:xfrm>
          </p:grpSpPr>
          <p:sp>
            <p:nvSpPr>
              <p:cNvPr id="70" name="Oval 69"/>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E</a:t>
                </a:r>
              </a:p>
            </p:txBody>
          </p:sp>
        </p:grpSp>
      </p:grpSp>
      <p:grpSp>
        <p:nvGrpSpPr>
          <p:cNvPr id="84" name="Group 83"/>
          <p:cNvGrpSpPr/>
          <p:nvPr/>
        </p:nvGrpSpPr>
        <p:grpSpPr>
          <a:xfrm>
            <a:off x="5401981" y="1296836"/>
            <a:ext cx="1407160" cy="1138255"/>
            <a:chOff x="6937285" y="-612098"/>
            <a:chExt cx="1407160" cy="1138255"/>
          </a:xfrm>
        </p:grpSpPr>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7285" y="-470012"/>
              <a:ext cx="996169" cy="996169"/>
            </a:xfrm>
            <a:prstGeom prst="rect">
              <a:avLst/>
            </a:prstGeom>
          </p:spPr>
        </p:pic>
        <p:grpSp>
          <p:nvGrpSpPr>
            <p:cNvPr id="75" name="Group 74"/>
            <p:cNvGrpSpPr/>
            <p:nvPr/>
          </p:nvGrpSpPr>
          <p:grpSpPr>
            <a:xfrm>
              <a:off x="7602344" y="-612098"/>
              <a:ext cx="742101" cy="627864"/>
              <a:chOff x="10526019" y="4879985"/>
              <a:chExt cx="742101" cy="627864"/>
            </a:xfrm>
          </p:grpSpPr>
          <p:sp>
            <p:nvSpPr>
              <p:cNvPr id="76" name="Oval 7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10526019" y="487998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10</a:t>
                </a:r>
              </a:p>
            </p:txBody>
          </p:sp>
        </p:grpSp>
      </p:grpSp>
      <p:grpSp>
        <p:nvGrpSpPr>
          <p:cNvPr id="83" name="Group 82"/>
          <p:cNvGrpSpPr/>
          <p:nvPr/>
        </p:nvGrpSpPr>
        <p:grpSpPr>
          <a:xfrm>
            <a:off x="5575064" y="-27727"/>
            <a:ext cx="1201947" cy="894500"/>
            <a:chOff x="2706171" y="-941796"/>
            <a:chExt cx="1201947" cy="894500"/>
          </a:xfrm>
        </p:grpSpPr>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6171" y="-818428"/>
              <a:ext cx="788578" cy="771132"/>
            </a:xfrm>
            <a:prstGeom prst="rect">
              <a:avLst/>
            </a:prstGeom>
          </p:spPr>
        </p:pic>
        <p:grpSp>
          <p:nvGrpSpPr>
            <p:cNvPr id="80" name="Group 79"/>
            <p:cNvGrpSpPr/>
            <p:nvPr/>
          </p:nvGrpSpPr>
          <p:grpSpPr>
            <a:xfrm>
              <a:off x="3166017" y="-941796"/>
              <a:ext cx="742101" cy="627864"/>
              <a:chOff x="10526019" y="4879985"/>
              <a:chExt cx="742101" cy="627864"/>
            </a:xfrm>
          </p:grpSpPr>
          <p:sp>
            <p:nvSpPr>
              <p:cNvPr id="81" name="Oval 8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10526019" y="487998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11</a:t>
                </a:r>
              </a:p>
            </p:txBody>
          </p:sp>
        </p:grpSp>
      </p:grpSp>
      <p:sp>
        <p:nvSpPr>
          <p:cNvPr id="86" name="TextBox 85"/>
          <p:cNvSpPr txBox="1"/>
          <p:nvPr/>
        </p:nvSpPr>
        <p:spPr>
          <a:xfrm>
            <a:off x="4592676" y="804287"/>
            <a:ext cx="2873159"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Always up-to-date</a:t>
            </a:r>
          </a:p>
          <a:p>
            <a:pPr>
              <a:lnSpc>
                <a:spcPct val="90000"/>
              </a:lnSpc>
              <a:spcAft>
                <a:spcPts val="600"/>
              </a:spcAft>
            </a:pPr>
            <a:r>
              <a:rPr lang="en-US" sz="2400" dirty="0" smtClean="0">
                <a:gradFill>
                  <a:gsLst>
                    <a:gs pos="2917">
                      <a:schemeClr val="tx1"/>
                    </a:gs>
                    <a:gs pos="30000">
                      <a:schemeClr val="tx1"/>
                    </a:gs>
                  </a:gsLst>
                  <a:lin ang="5400000" scaled="0"/>
                </a:gradFill>
              </a:rPr>
              <a:t>Update frequently</a:t>
            </a:r>
          </a:p>
          <a:p>
            <a:pPr>
              <a:lnSpc>
                <a:spcPct val="90000"/>
              </a:lnSpc>
              <a:spcAft>
                <a:spcPts val="600"/>
              </a:spcAft>
            </a:pPr>
            <a:r>
              <a:rPr lang="en-US" sz="2400" dirty="0" smtClean="0">
                <a:gradFill>
                  <a:gsLst>
                    <a:gs pos="2917">
                      <a:schemeClr val="tx1"/>
                    </a:gs>
                    <a:gs pos="30000">
                      <a:schemeClr val="tx1"/>
                    </a:gs>
                  </a:gsLst>
                  <a:lin ang="5400000" scaled="0"/>
                </a:gradFill>
              </a:rPr>
              <a:t>Single doc model</a:t>
            </a:r>
          </a:p>
        </p:txBody>
      </p:sp>
      <p:pic>
        <p:nvPicPr>
          <p:cNvPr id="87" name="Picture 8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22211" y="4194489"/>
            <a:ext cx="1902851" cy="2063683"/>
          </a:xfrm>
          <a:prstGeom prst="rect">
            <a:avLst/>
          </a:prstGeom>
        </p:spPr>
      </p:pic>
      <p:sp>
        <p:nvSpPr>
          <p:cNvPr id="85" name="TextBox 84"/>
          <p:cNvSpPr txBox="1"/>
          <p:nvPr/>
        </p:nvSpPr>
        <p:spPr>
          <a:xfrm>
            <a:off x="646237" y="5035169"/>
            <a:ext cx="2338754"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Firefox</a:t>
            </a:r>
          </a:p>
        </p:txBody>
      </p:sp>
      <p:sp>
        <p:nvSpPr>
          <p:cNvPr id="88" name="TextBox 87"/>
          <p:cNvSpPr txBox="1"/>
          <p:nvPr/>
        </p:nvSpPr>
        <p:spPr>
          <a:xfrm>
            <a:off x="9031677" y="5147638"/>
            <a:ext cx="2662091"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Chrome</a:t>
            </a:r>
          </a:p>
        </p:txBody>
      </p:sp>
    </p:spTree>
    <p:extLst>
      <p:ext uri="{BB962C8B-B14F-4D97-AF65-F5344CB8AC3E}">
        <p14:creationId xmlns:p14="http://schemas.microsoft.com/office/powerpoint/2010/main" val="324292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grpId="0" nodeType="withEffect">
                                  <p:stCondLst>
                                    <p:cond delay="0"/>
                                  </p:stCondLst>
                                  <p:childTnLst>
                                    <p:animEffect transition="out" filter="fade">
                                      <p:cBhvr>
                                        <p:cTn id="6" dur="1000"/>
                                        <p:tgtEl>
                                          <p:spTgt spid="41"/>
                                        </p:tgtEl>
                                      </p:cBhvr>
                                    </p:animEffect>
                                    <p:anim calcmode="lin" valueType="num">
                                      <p:cBhvr>
                                        <p:cTn id="7" dur="1000"/>
                                        <p:tgtEl>
                                          <p:spTgt spid="41"/>
                                        </p:tgtEl>
                                        <p:attrNameLst>
                                          <p:attrName>ppt_x</p:attrName>
                                        </p:attrNameLst>
                                      </p:cBhvr>
                                      <p:tavLst>
                                        <p:tav tm="0">
                                          <p:val>
                                            <p:strVal val="ppt_x"/>
                                          </p:val>
                                        </p:tav>
                                        <p:tav tm="100000">
                                          <p:val>
                                            <p:strVal val="ppt_x"/>
                                          </p:val>
                                        </p:tav>
                                      </p:tavLst>
                                    </p:anim>
                                    <p:anim calcmode="lin" valueType="num">
                                      <p:cBhvr>
                                        <p:cTn id="8" dur="1000"/>
                                        <p:tgtEl>
                                          <p:spTgt spid="41"/>
                                        </p:tgtEl>
                                        <p:attrNameLst>
                                          <p:attrName>ppt_y</p:attrName>
                                        </p:attrNameLst>
                                      </p:cBhvr>
                                      <p:tavLst>
                                        <p:tav tm="0">
                                          <p:val>
                                            <p:strVal val="ppt_y"/>
                                          </p:val>
                                        </p:tav>
                                        <p:tav tm="100000">
                                          <p:val>
                                            <p:strVal val="ppt_y+.1"/>
                                          </p:val>
                                        </p:tav>
                                      </p:tavLst>
                                    </p:anim>
                                    <p:set>
                                      <p:cBhvr>
                                        <p:cTn id="9" dur="1" fill="hold">
                                          <p:stCondLst>
                                            <p:cond delay="999"/>
                                          </p:stCondLst>
                                        </p:cTn>
                                        <p:tgtEl>
                                          <p:spTgt spid="41"/>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57"/>
                                        </p:tgtEl>
                                      </p:cBhvr>
                                    </p:animEffect>
                                    <p:anim calcmode="lin" valueType="num">
                                      <p:cBhvr>
                                        <p:cTn id="12" dur="1000"/>
                                        <p:tgtEl>
                                          <p:spTgt spid="57"/>
                                        </p:tgtEl>
                                        <p:attrNameLst>
                                          <p:attrName>ppt_x</p:attrName>
                                        </p:attrNameLst>
                                      </p:cBhvr>
                                      <p:tavLst>
                                        <p:tav tm="0">
                                          <p:val>
                                            <p:strVal val="ppt_x"/>
                                          </p:val>
                                        </p:tav>
                                        <p:tav tm="100000">
                                          <p:val>
                                            <p:strVal val="ppt_x"/>
                                          </p:val>
                                        </p:tav>
                                      </p:tavLst>
                                    </p:anim>
                                    <p:anim calcmode="lin" valueType="num">
                                      <p:cBhvr>
                                        <p:cTn id="13" dur="1000"/>
                                        <p:tgtEl>
                                          <p:spTgt spid="57"/>
                                        </p:tgtEl>
                                        <p:attrNameLst>
                                          <p:attrName>ppt_y</p:attrName>
                                        </p:attrNameLst>
                                      </p:cBhvr>
                                      <p:tavLst>
                                        <p:tav tm="0">
                                          <p:val>
                                            <p:strVal val="ppt_y"/>
                                          </p:val>
                                        </p:tav>
                                        <p:tav tm="100000">
                                          <p:val>
                                            <p:strVal val="ppt_y+.1"/>
                                          </p:val>
                                        </p:tav>
                                      </p:tavLst>
                                    </p:anim>
                                    <p:set>
                                      <p:cBhvr>
                                        <p:cTn id="14" dur="1" fill="hold">
                                          <p:stCondLst>
                                            <p:cond delay="999"/>
                                          </p:stCondLst>
                                        </p:cTn>
                                        <p:tgtEl>
                                          <p:spTgt spid="57"/>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58"/>
                                        </p:tgtEl>
                                      </p:cBhvr>
                                    </p:animEffect>
                                    <p:anim calcmode="lin" valueType="num">
                                      <p:cBhvr>
                                        <p:cTn id="17" dur="1000"/>
                                        <p:tgtEl>
                                          <p:spTgt spid="58"/>
                                        </p:tgtEl>
                                        <p:attrNameLst>
                                          <p:attrName>ppt_x</p:attrName>
                                        </p:attrNameLst>
                                      </p:cBhvr>
                                      <p:tavLst>
                                        <p:tav tm="0">
                                          <p:val>
                                            <p:strVal val="ppt_x"/>
                                          </p:val>
                                        </p:tav>
                                        <p:tav tm="100000">
                                          <p:val>
                                            <p:strVal val="ppt_x"/>
                                          </p:val>
                                        </p:tav>
                                      </p:tavLst>
                                    </p:anim>
                                    <p:anim calcmode="lin" valueType="num">
                                      <p:cBhvr>
                                        <p:cTn id="18" dur="1000"/>
                                        <p:tgtEl>
                                          <p:spTgt spid="58"/>
                                        </p:tgtEl>
                                        <p:attrNameLst>
                                          <p:attrName>ppt_y</p:attrName>
                                        </p:attrNameLst>
                                      </p:cBhvr>
                                      <p:tavLst>
                                        <p:tav tm="0">
                                          <p:val>
                                            <p:strVal val="ppt_y"/>
                                          </p:val>
                                        </p:tav>
                                        <p:tav tm="100000">
                                          <p:val>
                                            <p:strVal val="ppt_y+.1"/>
                                          </p:val>
                                        </p:tav>
                                      </p:tavLst>
                                    </p:anim>
                                    <p:set>
                                      <p:cBhvr>
                                        <p:cTn id="19" dur="1" fill="hold">
                                          <p:stCondLst>
                                            <p:cond delay="999"/>
                                          </p:stCondLst>
                                        </p:cTn>
                                        <p:tgtEl>
                                          <p:spTgt spid="58"/>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63"/>
                                        </p:tgtEl>
                                      </p:cBhvr>
                                    </p:animEffect>
                                    <p:anim calcmode="lin" valueType="num">
                                      <p:cBhvr>
                                        <p:cTn id="22" dur="1000"/>
                                        <p:tgtEl>
                                          <p:spTgt spid="63"/>
                                        </p:tgtEl>
                                        <p:attrNameLst>
                                          <p:attrName>ppt_x</p:attrName>
                                        </p:attrNameLst>
                                      </p:cBhvr>
                                      <p:tavLst>
                                        <p:tav tm="0">
                                          <p:val>
                                            <p:strVal val="ppt_x"/>
                                          </p:val>
                                        </p:tav>
                                        <p:tav tm="100000">
                                          <p:val>
                                            <p:strVal val="ppt_x"/>
                                          </p:val>
                                        </p:tav>
                                      </p:tavLst>
                                    </p:anim>
                                    <p:anim calcmode="lin" valueType="num">
                                      <p:cBhvr>
                                        <p:cTn id="23" dur="1000"/>
                                        <p:tgtEl>
                                          <p:spTgt spid="63"/>
                                        </p:tgtEl>
                                        <p:attrNameLst>
                                          <p:attrName>ppt_y</p:attrName>
                                        </p:attrNameLst>
                                      </p:cBhvr>
                                      <p:tavLst>
                                        <p:tav tm="0">
                                          <p:val>
                                            <p:strVal val="ppt_y"/>
                                          </p:val>
                                        </p:tav>
                                        <p:tav tm="100000">
                                          <p:val>
                                            <p:strVal val="ppt_y+.1"/>
                                          </p:val>
                                        </p:tav>
                                      </p:tavLst>
                                    </p:anim>
                                    <p:set>
                                      <p:cBhvr>
                                        <p:cTn id="24" dur="1" fill="hold">
                                          <p:stCondLst>
                                            <p:cond delay="999"/>
                                          </p:stCondLst>
                                        </p:cTn>
                                        <p:tgtEl>
                                          <p:spTgt spid="63"/>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73"/>
                                        </p:tgtEl>
                                      </p:cBhvr>
                                    </p:animEffect>
                                    <p:anim calcmode="lin" valueType="num">
                                      <p:cBhvr>
                                        <p:cTn id="27" dur="1000"/>
                                        <p:tgtEl>
                                          <p:spTgt spid="73"/>
                                        </p:tgtEl>
                                        <p:attrNameLst>
                                          <p:attrName>ppt_x</p:attrName>
                                        </p:attrNameLst>
                                      </p:cBhvr>
                                      <p:tavLst>
                                        <p:tav tm="0">
                                          <p:val>
                                            <p:strVal val="ppt_x"/>
                                          </p:val>
                                        </p:tav>
                                        <p:tav tm="100000">
                                          <p:val>
                                            <p:strVal val="ppt_x"/>
                                          </p:val>
                                        </p:tav>
                                      </p:tavLst>
                                    </p:anim>
                                    <p:anim calcmode="lin" valueType="num">
                                      <p:cBhvr>
                                        <p:cTn id="28" dur="1000"/>
                                        <p:tgtEl>
                                          <p:spTgt spid="73"/>
                                        </p:tgtEl>
                                        <p:attrNameLst>
                                          <p:attrName>ppt_y</p:attrName>
                                        </p:attrNameLst>
                                      </p:cBhvr>
                                      <p:tavLst>
                                        <p:tav tm="0">
                                          <p:val>
                                            <p:strVal val="ppt_y"/>
                                          </p:val>
                                        </p:tav>
                                        <p:tav tm="100000">
                                          <p:val>
                                            <p:strVal val="ppt_y+.1"/>
                                          </p:val>
                                        </p:tav>
                                      </p:tavLst>
                                    </p:anim>
                                    <p:set>
                                      <p:cBhvr>
                                        <p:cTn id="29" dur="1" fill="hold">
                                          <p:stCondLst>
                                            <p:cond delay="999"/>
                                          </p:stCondLst>
                                        </p:cTn>
                                        <p:tgtEl>
                                          <p:spTgt spid="73"/>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79"/>
                                        </p:tgtEl>
                                      </p:cBhvr>
                                    </p:animEffect>
                                    <p:anim calcmode="lin" valueType="num">
                                      <p:cBhvr>
                                        <p:cTn id="32" dur="1000"/>
                                        <p:tgtEl>
                                          <p:spTgt spid="79"/>
                                        </p:tgtEl>
                                        <p:attrNameLst>
                                          <p:attrName>ppt_x</p:attrName>
                                        </p:attrNameLst>
                                      </p:cBhvr>
                                      <p:tavLst>
                                        <p:tav tm="0">
                                          <p:val>
                                            <p:strVal val="ppt_x"/>
                                          </p:val>
                                        </p:tav>
                                        <p:tav tm="100000">
                                          <p:val>
                                            <p:strVal val="ppt_x"/>
                                          </p:val>
                                        </p:tav>
                                      </p:tavLst>
                                    </p:anim>
                                    <p:anim calcmode="lin" valueType="num">
                                      <p:cBhvr>
                                        <p:cTn id="33" dur="1000"/>
                                        <p:tgtEl>
                                          <p:spTgt spid="79"/>
                                        </p:tgtEl>
                                        <p:attrNameLst>
                                          <p:attrName>ppt_y</p:attrName>
                                        </p:attrNameLst>
                                      </p:cBhvr>
                                      <p:tavLst>
                                        <p:tav tm="0">
                                          <p:val>
                                            <p:strVal val="ppt_y"/>
                                          </p:val>
                                        </p:tav>
                                        <p:tav tm="100000">
                                          <p:val>
                                            <p:strVal val="ppt_y+.1"/>
                                          </p:val>
                                        </p:tav>
                                      </p:tavLst>
                                    </p:anim>
                                    <p:set>
                                      <p:cBhvr>
                                        <p:cTn id="34" dur="1" fill="hold">
                                          <p:stCondLst>
                                            <p:cond delay="999"/>
                                          </p:stCondLst>
                                        </p:cTn>
                                        <p:tgtEl>
                                          <p:spTgt spid="79"/>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72"/>
                                        </p:tgtEl>
                                      </p:cBhvr>
                                    </p:animEffect>
                                    <p:anim calcmode="lin" valueType="num">
                                      <p:cBhvr>
                                        <p:cTn id="37" dur="1000"/>
                                        <p:tgtEl>
                                          <p:spTgt spid="72"/>
                                        </p:tgtEl>
                                        <p:attrNameLst>
                                          <p:attrName>ppt_x</p:attrName>
                                        </p:attrNameLst>
                                      </p:cBhvr>
                                      <p:tavLst>
                                        <p:tav tm="0">
                                          <p:val>
                                            <p:strVal val="ppt_x"/>
                                          </p:val>
                                        </p:tav>
                                        <p:tav tm="100000">
                                          <p:val>
                                            <p:strVal val="ppt_x"/>
                                          </p:val>
                                        </p:tav>
                                      </p:tavLst>
                                    </p:anim>
                                    <p:anim calcmode="lin" valueType="num">
                                      <p:cBhvr>
                                        <p:cTn id="38" dur="1000"/>
                                        <p:tgtEl>
                                          <p:spTgt spid="72"/>
                                        </p:tgtEl>
                                        <p:attrNameLst>
                                          <p:attrName>ppt_y</p:attrName>
                                        </p:attrNameLst>
                                      </p:cBhvr>
                                      <p:tavLst>
                                        <p:tav tm="0">
                                          <p:val>
                                            <p:strVal val="ppt_y"/>
                                          </p:val>
                                        </p:tav>
                                        <p:tav tm="100000">
                                          <p:val>
                                            <p:strVal val="ppt_y+.1"/>
                                          </p:val>
                                        </p:tav>
                                      </p:tavLst>
                                    </p:anim>
                                    <p:set>
                                      <p:cBhvr>
                                        <p:cTn id="39" dur="1" fill="hold">
                                          <p:stCondLst>
                                            <p:cond delay="999"/>
                                          </p:stCondLst>
                                        </p:cTn>
                                        <p:tgtEl>
                                          <p:spTgt spid="72"/>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84"/>
                                        </p:tgtEl>
                                      </p:cBhvr>
                                    </p:animEffect>
                                    <p:anim calcmode="lin" valueType="num">
                                      <p:cBhvr>
                                        <p:cTn id="42" dur="1000"/>
                                        <p:tgtEl>
                                          <p:spTgt spid="84"/>
                                        </p:tgtEl>
                                        <p:attrNameLst>
                                          <p:attrName>ppt_x</p:attrName>
                                        </p:attrNameLst>
                                      </p:cBhvr>
                                      <p:tavLst>
                                        <p:tav tm="0">
                                          <p:val>
                                            <p:strVal val="ppt_x"/>
                                          </p:val>
                                        </p:tav>
                                        <p:tav tm="100000">
                                          <p:val>
                                            <p:strVal val="ppt_x"/>
                                          </p:val>
                                        </p:tav>
                                      </p:tavLst>
                                    </p:anim>
                                    <p:anim calcmode="lin" valueType="num">
                                      <p:cBhvr>
                                        <p:cTn id="43" dur="1000"/>
                                        <p:tgtEl>
                                          <p:spTgt spid="84"/>
                                        </p:tgtEl>
                                        <p:attrNameLst>
                                          <p:attrName>ppt_y</p:attrName>
                                        </p:attrNameLst>
                                      </p:cBhvr>
                                      <p:tavLst>
                                        <p:tav tm="0">
                                          <p:val>
                                            <p:strVal val="ppt_y"/>
                                          </p:val>
                                        </p:tav>
                                        <p:tav tm="100000">
                                          <p:val>
                                            <p:strVal val="ppt_y+.1"/>
                                          </p:val>
                                        </p:tav>
                                      </p:tavLst>
                                    </p:anim>
                                    <p:set>
                                      <p:cBhvr>
                                        <p:cTn id="44" dur="1" fill="hold">
                                          <p:stCondLst>
                                            <p:cond delay="999"/>
                                          </p:stCondLst>
                                        </p:cTn>
                                        <p:tgtEl>
                                          <p:spTgt spid="84"/>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83"/>
                                        </p:tgtEl>
                                      </p:cBhvr>
                                    </p:animEffect>
                                    <p:anim calcmode="lin" valueType="num">
                                      <p:cBhvr>
                                        <p:cTn id="47" dur="1000"/>
                                        <p:tgtEl>
                                          <p:spTgt spid="83"/>
                                        </p:tgtEl>
                                        <p:attrNameLst>
                                          <p:attrName>ppt_x</p:attrName>
                                        </p:attrNameLst>
                                      </p:cBhvr>
                                      <p:tavLst>
                                        <p:tav tm="0">
                                          <p:val>
                                            <p:strVal val="ppt_x"/>
                                          </p:val>
                                        </p:tav>
                                        <p:tav tm="100000">
                                          <p:val>
                                            <p:strVal val="ppt_x"/>
                                          </p:val>
                                        </p:tav>
                                      </p:tavLst>
                                    </p:anim>
                                    <p:anim calcmode="lin" valueType="num">
                                      <p:cBhvr>
                                        <p:cTn id="48" dur="1000"/>
                                        <p:tgtEl>
                                          <p:spTgt spid="83"/>
                                        </p:tgtEl>
                                        <p:attrNameLst>
                                          <p:attrName>ppt_y</p:attrName>
                                        </p:attrNameLst>
                                      </p:cBhvr>
                                      <p:tavLst>
                                        <p:tav tm="0">
                                          <p:val>
                                            <p:strVal val="ppt_y"/>
                                          </p:val>
                                        </p:tav>
                                        <p:tav tm="100000">
                                          <p:val>
                                            <p:strVal val="ppt_y+.1"/>
                                          </p:val>
                                        </p:tav>
                                      </p:tavLst>
                                    </p:anim>
                                    <p:set>
                                      <p:cBhvr>
                                        <p:cTn id="49" dur="1" fill="hold">
                                          <p:stCondLst>
                                            <p:cond delay="999"/>
                                          </p:stCondLst>
                                        </p:cTn>
                                        <p:tgtEl>
                                          <p:spTgt spid="83"/>
                                        </p:tgtEl>
                                        <p:attrNameLst>
                                          <p:attrName>style.visibility</p:attrName>
                                        </p:attrNameLst>
                                      </p:cBhvr>
                                      <p:to>
                                        <p:strVal val="hidden"/>
                                      </p:to>
                                    </p:set>
                                  </p:childTnLst>
                                </p:cTn>
                              </p:par>
                            </p:childTnLst>
                          </p:cTn>
                        </p:par>
                        <p:par>
                          <p:cTn id="50" fill="hold">
                            <p:stCondLst>
                              <p:cond delay="1000"/>
                            </p:stCondLst>
                            <p:childTnLst>
                              <p:par>
                                <p:cTn id="51" presetID="10" presetClass="entr" presetSubtype="0" fill="hold" grpId="0" nodeType="afterEffect">
                                  <p:stCondLst>
                                    <p:cond delay="100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500"/>
                                        <p:tgtEl>
                                          <p:spTgt spid="86"/>
                                        </p:tgtEl>
                                      </p:cBhvr>
                                    </p:animEffect>
                                  </p:childTnLst>
                                </p:cTn>
                              </p:par>
                              <p:par>
                                <p:cTn id="54" presetID="1" presetClass="entr" presetSubtype="0" fill="hold" nodeType="withEffect">
                                  <p:stCondLst>
                                    <p:cond delay="1000"/>
                                  </p:stCondLst>
                                  <p:childTnLst>
                                    <p:set>
                                      <p:cBhvr>
                                        <p:cTn id="55"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New </a:t>
            </a:r>
            <a:r>
              <a:rPr lang="fr-FR" dirty="0" err="1" smtClean="0"/>
              <a:t>features</a:t>
            </a:r>
            <a:endParaRPr lang="fr-FR" dirty="0"/>
          </a:p>
        </p:txBody>
      </p:sp>
      <p:sp>
        <p:nvSpPr>
          <p:cNvPr id="5" name="Subtitl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3575883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 more…</a:t>
            </a:r>
            <a:endParaRPr lang="en-US" dirty="0"/>
          </a:p>
        </p:txBody>
      </p:sp>
      <p:sp>
        <p:nvSpPr>
          <p:cNvPr id="12" name="TextBox 11"/>
          <p:cNvSpPr txBox="1"/>
          <p:nvPr/>
        </p:nvSpPr>
        <p:spPr>
          <a:xfrm>
            <a:off x="269238" y="1187620"/>
            <a:ext cx="11922761" cy="5755422"/>
          </a:xfrm>
          <a:prstGeom prst="rect">
            <a:avLst/>
          </a:prstGeom>
          <a:noFill/>
        </p:spPr>
        <p:txBody>
          <a:bodyPr wrap="square" rtlCol="0">
            <a:spAutoFit/>
          </a:bodyPr>
          <a:lstStyle/>
          <a:p>
            <a:r>
              <a:rPr lang="en-US" sz="2300" dirty="0" smtClean="0">
                <a:solidFill>
                  <a:srgbClr val="969696"/>
                </a:solidFill>
              </a:rPr>
              <a:t>4200</a:t>
            </a:r>
            <a:r>
              <a:rPr lang="en-US" sz="2300" dirty="0">
                <a:solidFill>
                  <a:srgbClr val="969696"/>
                </a:solidFill>
              </a:rPr>
              <a:t>+ Interoperability Fixes, Preserve-3d, Touch Events, CSS Filter Effects, DOM Clipboard Support, HTML Drag and Drop, Web Audio, CSS Position Sticky, CSS @supports, CSS Flexbox, HTML Beacon, WebDriver, IndexedDB, </a:t>
            </a:r>
            <a:r>
              <a:rPr lang="en-US" sz="2300" dirty="0" err="1">
                <a:solidFill>
                  <a:srgbClr val="969696"/>
                </a:solidFill>
              </a:rPr>
              <a:t>WebCrypto</a:t>
            </a:r>
            <a:r>
              <a:rPr lang="en-US" sz="2300" dirty="0">
                <a:solidFill>
                  <a:srgbClr val="969696"/>
                </a:solidFill>
              </a:rPr>
              <a:t>, </a:t>
            </a:r>
            <a:r>
              <a:rPr lang="en-US" sz="2300" dirty="0" err="1">
                <a:solidFill>
                  <a:srgbClr val="969696"/>
                </a:solidFill>
              </a:rPr>
              <a:t>Internation</a:t>
            </a:r>
            <a:r>
              <a:rPr lang="en-US" sz="2300" dirty="0">
                <a:solidFill>
                  <a:srgbClr val="969696"/>
                </a:solidFill>
              </a:rPr>
              <a:t> Mixed Languages Support, CSS Grid, CSS Variables, </a:t>
            </a:r>
            <a:r>
              <a:rPr lang="en-US" sz="2300" dirty="0" err="1">
                <a:solidFill>
                  <a:srgbClr val="969696"/>
                </a:solidFill>
              </a:rPr>
              <a:t>srcset</a:t>
            </a:r>
            <a:r>
              <a:rPr lang="en-US" sz="2300" dirty="0">
                <a:solidFill>
                  <a:srgbClr val="969696"/>
                </a:solidFill>
              </a:rPr>
              <a:t>, &lt;picture&gt; element, Web Workers Update, DOM4 Events, Font Loading, BDI, Cross-domain, HLS Manifest, Block Ellipsis, WAV, @rules, CSS Text(), CSS Border Logical, Logical Box Model, DOM Gamepad API, DOM </a:t>
            </a:r>
            <a:r>
              <a:rPr lang="en-US" sz="2300" dirty="0" err="1">
                <a:solidFill>
                  <a:srgbClr val="969696"/>
                </a:solidFill>
              </a:rPr>
              <a:t>FileSystem</a:t>
            </a:r>
            <a:r>
              <a:rPr lang="en-US" sz="2300" dirty="0">
                <a:solidFill>
                  <a:srgbClr val="969696"/>
                </a:solidFill>
              </a:rPr>
              <a:t> API, HTML &lt;date&gt; element, HTML &lt;</a:t>
            </a:r>
            <a:r>
              <a:rPr lang="en-US" sz="2300" dirty="0" err="1">
                <a:solidFill>
                  <a:srgbClr val="969696"/>
                </a:solidFill>
              </a:rPr>
              <a:t>keygen</a:t>
            </a:r>
            <a:r>
              <a:rPr lang="en-US" sz="2300" dirty="0">
                <a:solidFill>
                  <a:srgbClr val="969696"/>
                </a:solidFill>
              </a:rPr>
              <a:t>&gt; element, HTML &lt;main&gt; element, HTML &lt;output&gt; element, HTML &lt;summary&gt; element, HTML &lt;detail&gt; element, HTML &lt;time&gt; element, Native PDF, </a:t>
            </a:r>
            <a:r>
              <a:rPr lang="en-US" sz="2300" dirty="0" err="1">
                <a:solidFill>
                  <a:srgbClr val="969696"/>
                </a:solidFill>
              </a:rPr>
              <a:t>AppCache</a:t>
            </a:r>
            <a:r>
              <a:rPr lang="en-US" sz="2300" dirty="0">
                <a:solidFill>
                  <a:srgbClr val="969696"/>
                </a:solidFill>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lang="en-US" sz="2300" dirty="0" err="1">
                <a:solidFill>
                  <a:srgbClr val="969696"/>
                </a:solidFill>
              </a:rPr>
              <a:t>ol</a:t>
            </a:r>
            <a:r>
              <a:rPr lang="en-US" sz="2300" dirty="0">
                <a:solidFill>
                  <a:srgbClr val="969696"/>
                </a:solidFill>
              </a:rPr>
              <a:t>&gt; Reverse, Server-Sent Events, Viewport </a:t>
            </a:r>
            <a:r>
              <a:rPr lang="en-US" sz="2300" dirty="0" smtClean="0">
                <a:solidFill>
                  <a:srgbClr val="969696"/>
                </a:solidFill>
              </a:rPr>
              <a:t>APIs, </a:t>
            </a:r>
            <a:r>
              <a:rPr lang="en-US" sz="2300" dirty="0">
                <a:solidFill>
                  <a:srgbClr val="969696"/>
                </a:solidFill>
              </a:rPr>
              <a:t>Quota API, etc.</a:t>
            </a:r>
          </a:p>
        </p:txBody>
      </p:sp>
    </p:spTree>
    <p:extLst>
      <p:ext uri="{BB962C8B-B14F-4D97-AF65-F5344CB8AC3E}">
        <p14:creationId xmlns:p14="http://schemas.microsoft.com/office/powerpoint/2010/main" val="11531410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99329" y="956317"/>
            <a:ext cx="7909229" cy="5729468"/>
          </a:xfrm>
          <a:prstGeom prst="rect">
            <a:avLst/>
          </a:prstGeom>
        </p:spPr>
      </p:pic>
      <p:sp>
        <p:nvSpPr>
          <p:cNvPr id="2" name="Title 1"/>
          <p:cNvSpPr>
            <a:spLocks noGrp="1"/>
          </p:cNvSpPr>
          <p:nvPr>
            <p:ph type="title"/>
          </p:nvPr>
        </p:nvSpPr>
        <p:spPr>
          <a:xfrm>
            <a:off x="268818" y="212850"/>
            <a:ext cx="10772775" cy="824490"/>
          </a:xfrm>
        </p:spPr>
        <p:txBody>
          <a:bodyPr>
            <a:normAutofit/>
          </a:bodyPr>
          <a:lstStyle/>
          <a:p>
            <a:r>
              <a:rPr lang="en-US" sz="4000" dirty="0">
                <a:latin typeface="Segoe UI Semibold" panose="020B0702040204020203" pitchFamily="34" charset="0"/>
                <a:cs typeface="Segoe UI Semibold" panose="020B0702040204020203" pitchFamily="34" charset="0"/>
              </a:rPr>
              <a:t>s</a:t>
            </a:r>
            <a:r>
              <a:rPr lang="en-US" sz="4000" dirty="0" smtClean="0">
                <a:latin typeface="Segoe UI Semibold" panose="020B0702040204020203" pitchFamily="34" charset="0"/>
                <a:cs typeface="Segoe UI Semibold" panose="020B0702040204020203" pitchFamily="34" charset="0"/>
              </a:rPr>
              <a:t>tatus.modern.ie</a:t>
            </a:r>
            <a:endParaRPr lang="en-US" sz="40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0174976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62212" y="0"/>
            <a:ext cx="9329788" cy="6858000"/>
          </a:xfrm>
          <a:prstGeom prst="rect">
            <a:avLst/>
          </a:prstGeom>
        </p:spPr>
      </p:pic>
      <p:pic>
        <p:nvPicPr>
          <p:cNvPr id="5" name="Picture 4"/>
          <p:cNvPicPr>
            <a:picLocks noChangeAspect="1"/>
          </p:cNvPicPr>
          <p:nvPr/>
        </p:nvPicPr>
        <p:blipFill>
          <a:blip r:embed="rId4"/>
          <a:stretch>
            <a:fillRect/>
          </a:stretch>
        </p:blipFill>
        <p:spPr>
          <a:xfrm>
            <a:off x="-3377486" y="0"/>
            <a:ext cx="9489267" cy="6858000"/>
          </a:xfrm>
          <a:prstGeom prst="rect">
            <a:avLst/>
          </a:prstGeom>
        </p:spPr>
      </p:pic>
      <p:sp>
        <p:nvSpPr>
          <p:cNvPr id="2" name="Title 1"/>
          <p:cNvSpPr>
            <a:spLocks noGrp="1"/>
          </p:cNvSpPr>
          <p:nvPr>
            <p:ph type="title"/>
          </p:nvPr>
        </p:nvSpPr>
        <p:spPr>
          <a:solidFill>
            <a:srgbClr val="A6A6A6">
              <a:alpha val="45882"/>
            </a:srgbClr>
          </a:solidFill>
        </p:spPr>
        <p:txBody>
          <a:bodyPr/>
          <a:lstStyle/>
          <a:p>
            <a:r>
              <a:rPr lang="fr-FR" dirty="0" err="1" smtClean="0">
                <a:solidFill>
                  <a:schemeClr val="bg1"/>
                </a:solidFill>
              </a:rPr>
              <a:t>What’s</a:t>
            </a:r>
            <a:r>
              <a:rPr lang="fr-FR" dirty="0" smtClean="0">
                <a:solidFill>
                  <a:schemeClr val="bg1"/>
                </a:solidFill>
              </a:rPr>
              <a:t> possible </a:t>
            </a:r>
            <a:r>
              <a:rPr lang="fr-FR" dirty="0" err="1" smtClean="0">
                <a:solidFill>
                  <a:schemeClr val="bg1"/>
                </a:solidFill>
              </a:rPr>
              <a:t>today</a:t>
            </a:r>
            <a:r>
              <a:rPr lang="fr-FR" dirty="0" smtClean="0">
                <a:solidFill>
                  <a:schemeClr val="bg1"/>
                </a:solidFill>
              </a:rPr>
              <a:t> </a:t>
            </a:r>
            <a:r>
              <a:rPr lang="fr-FR" dirty="0" err="1" smtClean="0">
                <a:solidFill>
                  <a:schemeClr val="bg1"/>
                </a:solidFill>
              </a:rPr>
              <a:t>with</a:t>
            </a:r>
            <a:r>
              <a:rPr lang="fr-FR" dirty="0" smtClean="0">
                <a:solidFill>
                  <a:schemeClr val="bg1"/>
                </a:solidFill>
              </a:rPr>
              <a:t> </a:t>
            </a:r>
            <a:r>
              <a:rPr lang="fr-FR" dirty="0" err="1" smtClean="0">
                <a:solidFill>
                  <a:schemeClr val="bg1"/>
                </a:solidFill>
              </a:rPr>
              <a:t>just</a:t>
            </a:r>
            <a:r>
              <a:rPr lang="fr-FR" dirty="0" smtClean="0">
                <a:solidFill>
                  <a:schemeClr val="bg1"/>
                </a:solidFill>
              </a:rPr>
              <a:t> a browser…</a:t>
            </a:r>
            <a:endParaRPr lang="fr-FR" dirty="0">
              <a:solidFill>
                <a:schemeClr val="bg1"/>
              </a:solidFill>
            </a:endParaRPr>
          </a:p>
        </p:txBody>
      </p:sp>
    </p:spTree>
    <p:extLst>
      <p:ext uri="{BB962C8B-B14F-4D97-AF65-F5344CB8AC3E}">
        <p14:creationId xmlns:p14="http://schemas.microsoft.com/office/powerpoint/2010/main" val="61665280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69240" y="1815479"/>
            <a:ext cx="11653523" cy="3555174"/>
          </a:xfrm>
        </p:spPr>
        <p:txBody>
          <a:bodyPr numCol="2"/>
          <a:lstStyle/>
          <a:p>
            <a:r>
              <a:rPr lang="fr-FR" dirty="0" err="1" smtClean="0"/>
              <a:t>WebAudio</a:t>
            </a:r>
            <a:endParaRPr lang="fr-FR" dirty="0" smtClean="0"/>
          </a:p>
          <a:p>
            <a:r>
              <a:rPr lang="fr-FR" dirty="0" smtClean="0"/>
              <a:t>Pointer </a:t>
            </a:r>
            <a:r>
              <a:rPr lang="fr-FR" dirty="0" err="1" smtClean="0"/>
              <a:t>events</a:t>
            </a:r>
            <a:endParaRPr lang="fr-FR" dirty="0" smtClean="0"/>
          </a:p>
          <a:p>
            <a:r>
              <a:rPr lang="fr-FR" dirty="0" smtClean="0"/>
              <a:t>CSS </a:t>
            </a:r>
            <a:r>
              <a:rPr lang="fr-FR" dirty="0" err="1" smtClean="0"/>
              <a:t>filters</a:t>
            </a:r>
            <a:endParaRPr lang="fr-FR" dirty="0" smtClean="0"/>
          </a:p>
          <a:p>
            <a:r>
              <a:rPr lang="fr-FR" dirty="0" err="1" smtClean="0"/>
              <a:t>ForeignObject</a:t>
            </a:r>
            <a:endParaRPr lang="fr-FR" dirty="0"/>
          </a:p>
          <a:p>
            <a:r>
              <a:rPr lang="fr-FR" dirty="0" smtClean="0"/>
              <a:t>http/2</a:t>
            </a:r>
          </a:p>
        </p:txBody>
      </p:sp>
      <p:sp>
        <p:nvSpPr>
          <p:cNvPr id="2" name="Title 1"/>
          <p:cNvSpPr>
            <a:spLocks noGrp="1"/>
          </p:cNvSpPr>
          <p:nvPr>
            <p:ph type="title"/>
          </p:nvPr>
        </p:nvSpPr>
        <p:spPr/>
        <p:txBody>
          <a:bodyPr/>
          <a:lstStyle/>
          <a:p>
            <a:r>
              <a:rPr lang="fr-FR" dirty="0" err="1" smtClean="0"/>
              <a:t>Highly</a:t>
            </a:r>
            <a:r>
              <a:rPr lang="fr-FR" dirty="0" smtClean="0"/>
              <a:t> </a:t>
            </a:r>
            <a:r>
              <a:rPr lang="fr-FR" dirty="0" err="1" smtClean="0"/>
              <a:t>requested</a:t>
            </a:r>
            <a:r>
              <a:rPr lang="fr-FR" dirty="0" smtClean="0"/>
              <a:t> </a:t>
            </a:r>
            <a:r>
              <a:rPr lang="fr-FR" dirty="0" err="1" smtClean="0"/>
              <a:t>features</a:t>
            </a:r>
            <a:r>
              <a:rPr lang="fr-FR" dirty="0" smtClean="0"/>
              <a:t>…</a:t>
            </a:r>
            <a:endParaRPr lang="fr-FR" dirty="0"/>
          </a:p>
        </p:txBody>
      </p:sp>
    </p:spTree>
    <p:extLst>
      <p:ext uri="{BB962C8B-B14F-4D97-AF65-F5344CB8AC3E}">
        <p14:creationId xmlns:p14="http://schemas.microsoft.com/office/powerpoint/2010/main" val="3402104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chemeClr val="accent2"/>
                                      </p:to>
                                    </p:animClr>
                                    <p:animClr clrSpc="rgb" dir="cw">
                                      <p:cBhvr>
                                        <p:cTn id="7" dur="500" fill="hold"/>
                                        <p:tgtEl>
                                          <p:spTgt spid="4">
                                            <p:txEl>
                                              <p:pRg st="0" end="0"/>
                                            </p:txEl>
                                          </p:spTgt>
                                        </p:tgtEl>
                                        <p:attrNameLst>
                                          <p:attrName>fillcolor</p:attrName>
                                        </p:attrNameLst>
                                      </p:cBhvr>
                                      <p:to>
                                        <a:schemeClr val="accent2"/>
                                      </p:to>
                                    </p:animClr>
                                    <p:set>
                                      <p:cBhvr>
                                        <p:cTn id="8" dur="500" fill="hold"/>
                                        <p:tgtEl>
                                          <p:spTgt spid="4">
                                            <p:txEl>
                                              <p:pRg st="0" end="0"/>
                                            </p:txEl>
                                          </p:spTgt>
                                        </p:tgtEl>
                                        <p:attrNameLst>
                                          <p:attrName>fill.type</p:attrName>
                                        </p:attrNameLst>
                                      </p:cBhvr>
                                      <p:to>
                                        <p:strVal val="solid"/>
                                      </p:to>
                                    </p:set>
                                    <p:set>
                                      <p:cBhvr>
                                        <p:cTn id="9" dur="500" fill="hold"/>
                                        <p:tgtEl>
                                          <p:spTgt spid="4">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4">
                                            <p:txEl>
                                              <p:pRg st="1" end="1"/>
                                            </p:txEl>
                                          </p:spTgt>
                                        </p:tgtEl>
                                        <p:attrNameLst>
                                          <p:attrName>style.color</p:attrName>
                                        </p:attrNameLst>
                                      </p:cBhvr>
                                      <p:to>
                                        <a:schemeClr val="accent2"/>
                                      </p:to>
                                    </p:animClr>
                                    <p:animClr clrSpc="rgb" dir="cw">
                                      <p:cBhvr>
                                        <p:cTn id="12" dur="500" fill="hold"/>
                                        <p:tgtEl>
                                          <p:spTgt spid="4">
                                            <p:txEl>
                                              <p:pRg st="1" end="1"/>
                                            </p:txEl>
                                          </p:spTgt>
                                        </p:tgtEl>
                                        <p:attrNameLst>
                                          <p:attrName>fillcolor</p:attrName>
                                        </p:attrNameLst>
                                      </p:cBhvr>
                                      <p:to>
                                        <a:schemeClr val="accent2"/>
                                      </p:to>
                                    </p:animClr>
                                    <p:set>
                                      <p:cBhvr>
                                        <p:cTn id="13" dur="500" fill="hold"/>
                                        <p:tgtEl>
                                          <p:spTgt spid="4">
                                            <p:txEl>
                                              <p:pRg st="1" end="1"/>
                                            </p:txEl>
                                          </p:spTgt>
                                        </p:tgtEl>
                                        <p:attrNameLst>
                                          <p:attrName>fill.type</p:attrName>
                                        </p:attrNameLst>
                                      </p:cBhvr>
                                      <p:to>
                                        <p:strVal val="solid"/>
                                      </p:to>
                                    </p:set>
                                    <p:set>
                                      <p:cBhvr>
                                        <p:cTn id="14" dur="500" fill="hold"/>
                                        <p:tgtEl>
                                          <p:spTgt spid="4">
                                            <p:txEl>
                                              <p:pRg st="1" end="1"/>
                                            </p:tx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4">
                                            <p:txEl>
                                              <p:pRg st="2" end="2"/>
                                            </p:txEl>
                                          </p:spTgt>
                                        </p:tgtEl>
                                        <p:attrNameLst>
                                          <p:attrName>style.color</p:attrName>
                                        </p:attrNameLst>
                                      </p:cBhvr>
                                      <p:to>
                                        <a:schemeClr val="accent2"/>
                                      </p:to>
                                    </p:animClr>
                                    <p:animClr clrSpc="rgb" dir="cw">
                                      <p:cBhvr>
                                        <p:cTn id="19" dur="500" fill="hold"/>
                                        <p:tgtEl>
                                          <p:spTgt spid="4">
                                            <p:txEl>
                                              <p:pRg st="2" end="2"/>
                                            </p:txEl>
                                          </p:spTgt>
                                        </p:tgtEl>
                                        <p:attrNameLst>
                                          <p:attrName>fillcolor</p:attrName>
                                        </p:attrNameLst>
                                      </p:cBhvr>
                                      <p:to>
                                        <a:schemeClr val="accent2"/>
                                      </p:to>
                                    </p:animClr>
                                    <p:set>
                                      <p:cBhvr>
                                        <p:cTn id="20" dur="500" fill="hold"/>
                                        <p:tgtEl>
                                          <p:spTgt spid="4">
                                            <p:txEl>
                                              <p:pRg st="2" end="2"/>
                                            </p:txEl>
                                          </p:spTgt>
                                        </p:tgtEl>
                                        <p:attrNameLst>
                                          <p:attrName>fill.type</p:attrName>
                                        </p:attrNameLst>
                                      </p:cBhvr>
                                      <p:to>
                                        <p:strVal val="solid"/>
                                      </p:to>
                                    </p:set>
                                    <p:set>
                                      <p:cBhvr>
                                        <p:cTn id="21" dur="500" fill="hold"/>
                                        <p:tgtEl>
                                          <p:spTgt spid="4">
                                            <p:txEl>
                                              <p:pRg st="2" end="2"/>
                                            </p:txEl>
                                          </p:spTgt>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9" presetClass="emph" presetSubtype="0" fill="hold" nodeType="clickEffect">
                                  <p:stCondLst>
                                    <p:cond delay="0"/>
                                  </p:stCondLst>
                                  <p:childTnLst>
                                    <p:animClr clrSpc="rgb" dir="cw">
                                      <p:cBhvr override="childStyle">
                                        <p:cTn id="25" dur="500" fill="hold"/>
                                        <p:tgtEl>
                                          <p:spTgt spid="4">
                                            <p:txEl>
                                              <p:pRg st="3" end="3"/>
                                            </p:txEl>
                                          </p:spTgt>
                                        </p:tgtEl>
                                        <p:attrNameLst>
                                          <p:attrName>style.color</p:attrName>
                                        </p:attrNameLst>
                                      </p:cBhvr>
                                      <p:to>
                                        <a:schemeClr val="accent2"/>
                                      </p:to>
                                    </p:animClr>
                                    <p:animClr clrSpc="rgb" dir="cw">
                                      <p:cBhvr>
                                        <p:cTn id="26" dur="500" fill="hold"/>
                                        <p:tgtEl>
                                          <p:spTgt spid="4">
                                            <p:txEl>
                                              <p:pRg st="3" end="3"/>
                                            </p:txEl>
                                          </p:spTgt>
                                        </p:tgtEl>
                                        <p:attrNameLst>
                                          <p:attrName>fillcolor</p:attrName>
                                        </p:attrNameLst>
                                      </p:cBhvr>
                                      <p:to>
                                        <a:schemeClr val="accent2"/>
                                      </p:to>
                                    </p:animClr>
                                    <p:set>
                                      <p:cBhvr>
                                        <p:cTn id="27" dur="500" fill="hold"/>
                                        <p:tgtEl>
                                          <p:spTgt spid="4">
                                            <p:txEl>
                                              <p:pRg st="3" end="3"/>
                                            </p:txEl>
                                          </p:spTgt>
                                        </p:tgtEl>
                                        <p:attrNameLst>
                                          <p:attrName>fill.type</p:attrName>
                                        </p:attrNameLst>
                                      </p:cBhvr>
                                      <p:to>
                                        <p:strVal val="solid"/>
                                      </p:to>
                                    </p:set>
                                    <p:set>
                                      <p:cBhvr>
                                        <p:cTn id="28" dur="500" fill="hold"/>
                                        <p:tgtEl>
                                          <p:spTgt spid="4">
                                            <p:txEl>
                                              <p:pRg st="3" end="3"/>
                                            </p:txEl>
                                          </p:spTgt>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9" presetClass="emph" presetSubtype="0" fill="hold" nodeType="clickEffect">
                                  <p:stCondLst>
                                    <p:cond delay="0"/>
                                  </p:stCondLst>
                                  <p:childTnLst>
                                    <p:animClr clrSpc="rgb" dir="cw">
                                      <p:cBhvr override="childStyle">
                                        <p:cTn id="32" dur="500" fill="hold"/>
                                        <p:tgtEl>
                                          <p:spTgt spid="4">
                                            <p:txEl>
                                              <p:pRg st="4" end="4"/>
                                            </p:txEl>
                                          </p:spTgt>
                                        </p:tgtEl>
                                        <p:attrNameLst>
                                          <p:attrName>style.color</p:attrName>
                                        </p:attrNameLst>
                                      </p:cBhvr>
                                      <p:to>
                                        <a:schemeClr val="accent2"/>
                                      </p:to>
                                    </p:animClr>
                                    <p:animClr clrSpc="rgb" dir="cw">
                                      <p:cBhvr>
                                        <p:cTn id="33" dur="500" fill="hold"/>
                                        <p:tgtEl>
                                          <p:spTgt spid="4">
                                            <p:txEl>
                                              <p:pRg st="4" end="4"/>
                                            </p:txEl>
                                          </p:spTgt>
                                        </p:tgtEl>
                                        <p:attrNameLst>
                                          <p:attrName>fillcolor</p:attrName>
                                        </p:attrNameLst>
                                      </p:cBhvr>
                                      <p:to>
                                        <a:schemeClr val="accent2"/>
                                      </p:to>
                                    </p:animClr>
                                    <p:set>
                                      <p:cBhvr>
                                        <p:cTn id="34" dur="500" fill="hold"/>
                                        <p:tgtEl>
                                          <p:spTgt spid="4">
                                            <p:txEl>
                                              <p:pRg st="4" end="4"/>
                                            </p:txEl>
                                          </p:spTgt>
                                        </p:tgtEl>
                                        <p:attrNameLst>
                                          <p:attrName>fill.type</p:attrName>
                                        </p:attrNameLst>
                                      </p:cBhvr>
                                      <p:to>
                                        <p:strVal val="solid"/>
                                      </p:to>
                                    </p:set>
                                    <p:set>
                                      <p:cBhvr>
                                        <p:cTn id="35" dur="500" fill="hold"/>
                                        <p:tgtEl>
                                          <p:spTgt spid="4">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Modern web </a:t>
            </a:r>
            <a:r>
              <a:rPr lang="fr-FR" dirty="0" err="1" smtClean="0"/>
              <a:t>interoperability</a:t>
            </a:r>
            <a:endParaRPr lang="fr-FR" dirty="0"/>
          </a:p>
        </p:txBody>
      </p:sp>
      <p:sp>
        <p:nvSpPr>
          <p:cNvPr id="5" name="Subtitle 4"/>
          <p:cNvSpPr>
            <a:spLocks noGrp="1"/>
          </p:cNvSpPr>
          <p:nvPr>
            <p:ph type="subTitle" idx="1"/>
          </p:nvPr>
        </p:nvSpPr>
        <p:spPr/>
        <p:txBody>
          <a:bodyPr/>
          <a:lstStyle/>
          <a:p>
            <a:r>
              <a:rPr lang="en-US" dirty="0"/>
              <a:t>The Web should just work for everyone</a:t>
            </a:r>
            <a:br>
              <a:rPr lang="en-US" dirty="0"/>
            </a:br>
            <a:r>
              <a:rPr lang="en-US" dirty="0"/>
              <a:t>(But sometimes it doesn’t)</a:t>
            </a:r>
            <a:endParaRPr lang="fr-FR" dirty="0"/>
          </a:p>
        </p:txBody>
      </p:sp>
    </p:spTree>
    <p:extLst>
      <p:ext uri="{BB962C8B-B14F-4D97-AF65-F5344CB8AC3E}">
        <p14:creationId xmlns:p14="http://schemas.microsoft.com/office/powerpoint/2010/main" val="17250529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7752" y="2349403"/>
            <a:ext cx="1674799" cy="163727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024" y="2456161"/>
            <a:ext cx="2252765" cy="140488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8206" y="2169799"/>
            <a:ext cx="3496228" cy="2573648"/>
          </a:xfrm>
          <a:prstGeom prst="rect">
            <a:avLst/>
          </a:prstGeom>
        </p:spPr>
      </p:pic>
      <p:sp>
        <p:nvSpPr>
          <p:cNvPr id="2" name="Rectangle 1"/>
          <p:cNvSpPr/>
          <p:nvPr/>
        </p:nvSpPr>
        <p:spPr>
          <a:xfrm>
            <a:off x="377854" y="5465907"/>
            <a:ext cx="11248089" cy="461665"/>
          </a:xfrm>
          <a:prstGeom prst="rect">
            <a:avLst/>
          </a:prstGeom>
        </p:spPr>
        <p:txBody>
          <a:bodyPr wrap="square">
            <a:spAutoFit/>
          </a:bodyPr>
          <a:lstStyle/>
          <a:p>
            <a:pPr algn="ctr"/>
            <a:r>
              <a:rPr lang="en-US" sz="2400" dirty="0" smtClean="0">
                <a:latin typeface="+mj-lt"/>
              </a:rPr>
              <a:t>The dream: Write once, run anywhere</a:t>
            </a:r>
          </a:p>
        </p:txBody>
      </p:sp>
      <p:sp>
        <p:nvSpPr>
          <p:cNvPr id="18" name="Title 3"/>
          <p:cNvSpPr txBox="1">
            <a:spLocks/>
          </p:cNvSpPr>
          <p:nvPr/>
        </p:nvSpPr>
        <p:spPr>
          <a:xfrm>
            <a:off x="490958" y="1092097"/>
            <a:ext cx="11378133" cy="9022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spc="-150">
                <a:solidFill>
                  <a:schemeClr val="tx1"/>
                </a:solidFill>
                <a:latin typeface="Signika" panose="02010003020600000004" pitchFamily="50" charset="0"/>
                <a:ea typeface="+mj-ea"/>
                <a:cs typeface="+mj-cs"/>
              </a:defRPr>
            </a:lvl1pPr>
          </a:lstStyle>
          <a:p>
            <a:endParaRPr lang="en-US" dirty="0"/>
          </a:p>
        </p:txBody>
      </p:sp>
      <p:sp>
        <p:nvSpPr>
          <p:cNvPr id="5" name="Title 4"/>
          <p:cNvSpPr>
            <a:spLocks noGrp="1"/>
          </p:cNvSpPr>
          <p:nvPr>
            <p:ph type="title"/>
          </p:nvPr>
        </p:nvSpPr>
        <p:spPr>
          <a:xfrm>
            <a:off x="202097" y="-72197"/>
            <a:ext cx="11423846" cy="1325563"/>
          </a:xfrm>
        </p:spPr>
        <p:txBody>
          <a:bodyPr>
            <a:normAutofit fontScale="90000"/>
          </a:bodyPr>
          <a:lstStyle/>
          <a:p>
            <a:r>
              <a:rPr lang="en-US" dirty="0"/>
              <a:t>The web is on a wider variety of devices than </a:t>
            </a:r>
            <a:r>
              <a:rPr lang="en-US" dirty="0" smtClean="0"/>
              <a:t>ever</a:t>
            </a:r>
            <a:endParaRPr lang="en-US" dirty="0"/>
          </a:p>
        </p:txBody>
      </p:sp>
    </p:spTree>
    <p:extLst>
      <p:ext uri="{BB962C8B-B14F-4D97-AF65-F5344CB8AC3E}">
        <p14:creationId xmlns:p14="http://schemas.microsoft.com/office/powerpoint/2010/main" val="90007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3" name="Picture 2"/>
          <p:cNvPicPr>
            <a:picLocks noChangeAspect="1"/>
          </p:cNvPicPr>
          <p:nvPr/>
        </p:nvPicPr>
        <p:blipFill>
          <a:blip r:embed="rId4"/>
          <a:stretch>
            <a:fillRect/>
          </a:stretch>
        </p:blipFill>
        <p:spPr>
          <a:xfrm>
            <a:off x="8121942" y="2139061"/>
            <a:ext cx="3117968" cy="2594972"/>
          </a:xfrm>
          <a:prstGeom prst="rect">
            <a:avLst/>
          </a:prstGeom>
        </p:spPr>
      </p:pic>
      <p:pic>
        <p:nvPicPr>
          <p:cNvPr id="8" name="Picture 7"/>
          <p:cNvPicPr>
            <a:picLocks noChangeAspect="1"/>
          </p:cNvPicPr>
          <p:nvPr/>
        </p:nvPicPr>
        <p:blipFill>
          <a:blip r:embed="rId5"/>
          <a:stretch>
            <a:fillRect/>
          </a:stretch>
        </p:blipFill>
        <p:spPr>
          <a:xfrm>
            <a:off x="4519869" y="2139061"/>
            <a:ext cx="3152262" cy="2589256"/>
          </a:xfrm>
          <a:prstGeom prst="rect">
            <a:avLst/>
          </a:prstGeom>
        </p:spPr>
      </p:pic>
      <p:pic>
        <p:nvPicPr>
          <p:cNvPr id="9" name="Picture 8"/>
          <p:cNvPicPr>
            <a:picLocks noChangeAspect="1"/>
          </p:cNvPicPr>
          <p:nvPr/>
        </p:nvPicPr>
        <p:blipFill>
          <a:blip r:embed="rId6"/>
          <a:stretch>
            <a:fillRect/>
          </a:stretch>
        </p:blipFill>
        <p:spPr>
          <a:xfrm>
            <a:off x="1027278" y="2130487"/>
            <a:ext cx="3117968" cy="2597830"/>
          </a:xfrm>
          <a:prstGeom prst="rect">
            <a:avLst/>
          </a:prstGeom>
        </p:spPr>
      </p:pic>
      <p:sp>
        <p:nvSpPr>
          <p:cNvPr id="10" name="Content Placeholder 1"/>
          <p:cNvSpPr txBox="1">
            <a:spLocks/>
          </p:cNvSpPr>
          <p:nvPr/>
        </p:nvSpPr>
        <p:spPr>
          <a:xfrm>
            <a:off x="846666" y="1851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TextBox 10"/>
          <p:cNvSpPr txBox="1"/>
          <p:nvPr/>
        </p:nvSpPr>
        <p:spPr>
          <a:xfrm>
            <a:off x="1416885" y="5057005"/>
            <a:ext cx="2338754"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Firefox</a:t>
            </a:r>
          </a:p>
        </p:txBody>
      </p:sp>
      <p:sp>
        <p:nvSpPr>
          <p:cNvPr id="12" name="TextBox 11"/>
          <p:cNvSpPr txBox="1"/>
          <p:nvPr/>
        </p:nvSpPr>
        <p:spPr>
          <a:xfrm>
            <a:off x="4773420" y="5057005"/>
            <a:ext cx="2662091"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Chrome</a:t>
            </a:r>
          </a:p>
        </p:txBody>
      </p:sp>
    </p:spTree>
    <p:extLst>
      <p:ext uri="{BB962C8B-B14F-4D97-AF65-F5344CB8AC3E}">
        <p14:creationId xmlns:p14="http://schemas.microsoft.com/office/powerpoint/2010/main" val="36459062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Interoperable intersection</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067" y="3218594"/>
            <a:ext cx="1092735" cy="107313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9321" y="3218597"/>
            <a:ext cx="1012717" cy="107313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7556" y="3218596"/>
            <a:ext cx="1069987" cy="1073135"/>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10668" y="3218597"/>
            <a:ext cx="1073135" cy="1073135"/>
          </a:xfrm>
          <a:prstGeom prst="rect">
            <a:avLst/>
          </a:prstGeom>
        </p:spPr>
      </p:pic>
      <p:sp>
        <p:nvSpPr>
          <p:cNvPr id="3" name="Flowchart: Data 2"/>
          <p:cNvSpPr/>
          <p:nvPr/>
        </p:nvSpPr>
        <p:spPr bwMode="auto">
          <a:xfrm>
            <a:off x="4837696" y="3218595"/>
            <a:ext cx="192946" cy="1073135"/>
          </a:xfrm>
          <a:prstGeom prst="flowChartInputOutp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5279172" y="2949819"/>
            <a:ext cx="4426890" cy="1610686"/>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3103672" y="2949819"/>
            <a:ext cx="1485494" cy="1610686"/>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01124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Web Platform</a:t>
            </a:r>
            <a:endParaRPr lang="en-US" dirty="0"/>
          </a:p>
        </p:txBody>
      </p:sp>
      <p:sp>
        <p:nvSpPr>
          <p:cNvPr id="3" name="Text Placeholder 2"/>
          <p:cNvSpPr>
            <a:spLocks noGrp="1"/>
          </p:cNvSpPr>
          <p:nvPr>
            <p:ph type="body" sz="quarter" idx="12"/>
          </p:nvPr>
        </p:nvSpPr>
        <p:spPr>
          <a:xfrm>
            <a:off x="269241" y="4303348"/>
            <a:ext cx="6078806" cy="2263584"/>
          </a:xfrm>
        </p:spPr>
        <p:txBody>
          <a:bodyPr/>
          <a:lstStyle/>
          <a:p>
            <a:r>
              <a:rPr lang="en-US" dirty="0" smtClean="0"/>
              <a:t>David </a:t>
            </a:r>
            <a:r>
              <a:rPr lang="en-US" b="1" dirty="0" smtClean="0"/>
              <a:t>CATUHE</a:t>
            </a:r>
          </a:p>
          <a:p>
            <a:r>
              <a:rPr lang="en-US" dirty="0" smtClean="0"/>
              <a:t>Principal Program Manager </a:t>
            </a:r>
          </a:p>
          <a:p>
            <a:r>
              <a:rPr lang="en-US" dirty="0" smtClean="0"/>
              <a:t>@</a:t>
            </a:r>
            <a:r>
              <a:rPr lang="en-US" b="1" dirty="0" err="1" smtClean="0"/>
              <a:t>deltakosh</a:t>
            </a:r>
            <a:endParaRPr lang="en-US" b="1" dirty="0"/>
          </a:p>
        </p:txBody>
      </p:sp>
      <p:sp>
        <p:nvSpPr>
          <p:cNvPr id="4" name="Text Placeholder 2"/>
          <p:cNvSpPr txBox="1">
            <a:spLocks/>
          </p:cNvSpPr>
          <p:nvPr/>
        </p:nvSpPr>
        <p:spPr bwMode="ltGray">
          <a:xfrm>
            <a:off x="5647788" y="4300991"/>
            <a:ext cx="6078806" cy="2263584"/>
          </a:xfrm>
          <a:prstGeom prst="rect">
            <a:avLst/>
          </a:prstGeom>
          <a:noFill/>
        </p:spPr>
        <p:txBody>
          <a:bodyPr vert="horz" wrap="square" lIns="182880" tIns="146304" rIns="182880" bIns="146304"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157" kern="1200" spc="0" baseline="0">
                <a:solidFill>
                  <a:schemeClr val="accent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r"/>
            <a:r>
              <a:rPr lang="en-US" dirty="0" smtClean="0"/>
              <a:t>Jeff </a:t>
            </a:r>
            <a:r>
              <a:rPr lang="en-US" b="1" dirty="0" smtClean="0"/>
              <a:t>BURTOFT</a:t>
            </a:r>
          </a:p>
          <a:p>
            <a:pPr algn="r"/>
            <a:r>
              <a:rPr lang="en-US" dirty="0" smtClean="0"/>
              <a:t>Senior Program Manager</a:t>
            </a:r>
          </a:p>
          <a:p>
            <a:pPr algn="r"/>
            <a:r>
              <a:rPr lang="en-US" dirty="0" smtClean="0"/>
              <a:t>@</a:t>
            </a:r>
            <a:r>
              <a:rPr lang="en-US" b="1" dirty="0" err="1" smtClean="0"/>
              <a:t>boyofgreen</a:t>
            </a:r>
            <a:r>
              <a:rPr lang="en-US" b="1" dirty="0" smtClean="0"/>
              <a:t> </a:t>
            </a:r>
            <a:endParaRPr lang="en-US" b="1" dirty="0"/>
          </a:p>
        </p:txBody>
      </p:sp>
    </p:spTree>
    <p:extLst>
      <p:ext uri="{BB962C8B-B14F-4D97-AF65-F5344CB8AC3E}">
        <p14:creationId xmlns:p14="http://schemas.microsoft.com/office/powerpoint/2010/main" val="4227920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3447875" y="2944536"/>
            <a:ext cx="5385732" cy="1610686"/>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5"/>
          </p:nvPr>
        </p:nvSpPr>
        <p:spPr/>
        <p:txBody>
          <a:bodyPr/>
          <a:lstStyle/>
          <a:p>
            <a:r>
              <a:rPr lang="en-US" dirty="0" smtClean="0"/>
              <a:t>Interoperable intersection</a:t>
            </a:r>
            <a:endParaRPr lang="en-US" dirty="0"/>
          </a:p>
        </p:txBody>
      </p:sp>
      <p:grpSp>
        <p:nvGrpSpPr>
          <p:cNvPr id="4" name="Group 3"/>
          <p:cNvGrpSpPr/>
          <p:nvPr/>
        </p:nvGrpSpPr>
        <p:grpSpPr>
          <a:xfrm>
            <a:off x="3623448" y="3210207"/>
            <a:ext cx="4945105" cy="1073136"/>
            <a:chOff x="3290258" y="3210207"/>
            <a:chExt cx="4945105" cy="1073136"/>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7141" y="3210208"/>
              <a:ext cx="1012717" cy="107313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5376" y="3210207"/>
              <a:ext cx="1069987" cy="107313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8488" y="3210208"/>
              <a:ext cx="1073135" cy="1073135"/>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0258" y="3239260"/>
              <a:ext cx="962712" cy="1044082"/>
            </a:xfrm>
            <a:prstGeom prst="rect">
              <a:avLst/>
            </a:prstGeom>
          </p:spPr>
        </p:pic>
      </p:grpSp>
    </p:spTree>
    <p:extLst>
      <p:ext uri="{BB962C8B-B14F-4D97-AF65-F5344CB8AC3E}">
        <p14:creationId xmlns:p14="http://schemas.microsoft.com/office/powerpoint/2010/main" val="1955576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User-Agent Strings</a:t>
            </a:r>
            <a:endParaRPr lang="en-US" dirty="0"/>
          </a:p>
        </p:txBody>
      </p:sp>
      <p:sp>
        <p:nvSpPr>
          <p:cNvPr id="8" name="Rectangle 7"/>
          <p:cNvSpPr/>
          <p:nvPr/>
        </p:nvSpPr>
        <p:spPr>
          <a:xfrm>
            <a:off x="1874531" y="5393445"/>
            <a:ext cx="9735881" cy="646331"/>
          </a:xfrm>
          <a:prstGeom prst="rect">
            <a:avLst/>
          </a:prstGeom>
        </p:spPr>
        <p:txBody>
          <a:bodyPr wrap="square">
            <a:spAutoFit/>
          </a:bodyPr>
          <a:lstStyle/>
          <a:p>
            <a:r>
              <a:rPr lang="en-US" dirty="0" smtClean="0">
                <a:solidFill>
                  <a:srgbClr val="FF0000"/>
                </a:solidFill>
              </a:rPr>
              <a:t>Mozilla/5.0</a:t>
            </a:r>
            <a:r>
              <a:rPr lang="en-US" dirty="0" smtClean="0"/>
              <a:t> </a:t>
            </a:r>
            <a:r>
              <a:rPr lang="en-US" dirty="0"/>
              <a:t>(Windows NT 10.0; WOW64) </a:t>
            </a:r>
            <a:r>
              <a:rPr lang="en-US" dirty="0" err="1">
                <a:solidFill>
                  <a:srgbClr val="FF0000"/>
                </a:solidFill>
              </a:rPr>
              <a:t>AppleWebKit</a:t>
            </a:r>
            <a:r>
              <a:rPr lang="en-US" dirty="0">
                <a:solidFill>
                  <a:srgbClr val="FF0000"/>
                </a:solidFill>
              </a:rPr>
              <a:t>/537.36 (KHTML, like Gecko) Chrome/39.0.2171.71 Safari/537.36 </a:t>
            </a:r>
            <a:r>
              <a:rPr lang="en-US" dirty="0"/>
              <a:t>Edge/12.0</a:t>
            </a:r>
          </a:p>
        </p:txBody>
      </p:sp>
      <p:sp>
        <p:nvSpPr>
          <p:cNvPr id="9" name="Rectangle 8"/>
          <p:cNvSpPr/>
          <p:nvPr/>
        </p:nvSpPr>
        <p:spPr>
          <a:xfrm>
            <a:off x="1874531" y="2852789"/>
            <a:ext cx="9735881" cy="646331"/>
          </a:xfrm>
          <a:prstGeom prst="rect">
            <a:avLst/>
          </a:prstGeom>
        </p:spPr>
        <p:txBody>
          <a:bodyPr wrap="square">
            <a:spAutoFit/>
          </a:bodyPr>
          <a:lstStyle/>
          <a:p>
            <a:r>
              <a:rPr lang="en-US" dirty="0">
                <a:solidFill>
                  <a:srgbClr val="FF0000"/>
                </a:solidFill>
              </a:rPr>
              <a:t>Mozilla/5.0</a:t>
            </a:r>
            <a:r>
              <a:rPr lang="en-US" dirty="0"/>
              <a:t> (Macintosh; Intel Mac OS X 10_10_1) </a:t>
            </a:r>
            <a:r>
              <a:rPr lang="en-US" dirty="0" err="1"/>
              <a:t>AppleWebKit</a:t>
            </a:r>
            <a:r>
              <a:rPr lang="en-US" dirty="0"/>
              <a:t>/600.1.25 </a:t>
            </a:r>
            <a:r>
              <a:rPr lang="en-US" dirty="0">
                <a:solidFill>
                  <a:srgbClr val="FF0000"/>
                </a:solidFill>
              </a:rPr>
              <a:t>(KHTML, like Gecko) </a:t>
            </a:r>
            <a:r>
              <a:rPr lang="en-US" dirty="0"/>
              <a:t>Version/8.0 Safari/600.1.25</a:t>
            </a:r>
          </a:p>
        </p:txBody>
      </p:sp>
      <p:sp>
        <p:nvSpPr>
          <p:cNvPr id="12" name="Rectangle 11"/>
          <p:cNvSpPr/>
          <p:nvPr/>
        </p:nvSpPr>
        <p:spPr>
          <a:xfrm>
            <a:off x="1874531" y="4123117"/>
            <a:ext cx="9905989" cy="646331"/>
          </a:xfrm>
          <a:prstGeom prst="rect">
            <a:avLst/>
          </a:prstGeom>
        </p:spPr>
        <p:txBody>
          <a:bodyPr wrap="square">
            <a:spAutoFit/>
          </a:bodyPr>
          <a:lstStyle/>
          <a:p>
            <a:r>
              <a:rPr lang="en-US" dirty="0" smtClean="0">
                <a:solidFill>
                  <a:srgbClr val="FF0000"/>
                </a:solidFill>
              </a:rPr>
              <a:t>Mozilla/5.0</a:t>
            </a:r>
            <a:r>
              <a:rPr lang="en-US" dirty="0" smtClean="0"/>
              <a:t> (Windows NT 10.0; WOW64) </a:t>
            </a:r>
            <a:r>
              <a:rPr lang="en-US" dirty="0" err="1" smtClean="0">
                <a:solidFill>
                  <a:srgbClr val="FF0000"/>
                </a:solidFill>
              </a:rPr>
              <a:t>AppleWebKit</a:t>
            </a:r>
            <a:r>
              <a:rPr lang="en-US" dirty="0" smtClean="0">
                <a:solidFill>
                  <a:srgbClr val="FF0000"/>
                </a:solidFill>
              </a:rPr>
              <a:t>/537.36 (KHTML, like Gecko) </a:t>
            </a:r>
            <a:r>
              <a:rPr lang="en-US" dirty="0" smtClean="0"/>
              <a:t>Chrome/40.0.2214.93 </a:t>
            </a:r>
            <a:r>
              <a:rPr lang="en-US" dirty="0" smtClean="0">
                <a:solidFill>
                  <a:srgbClr val="FF0000"/>
                </a:solidFill>
              </a:rPr>
              <a:t>Safari/537.36</a:t>
            </a:r>
            <a:endParaRPr lang="en-US" dirty="0">
              <a:solidFill>
                <a:srgbClr val="FF0000"/>
              </a:solidFill>
            </a:endParaRPr>
          </a:p>
        </p:txBody>
      </p:sp>
      <p:sp>
        <p:nvSpPr>
          <p:cNvPr id="14" name="Rectangle 13"/>
          <p:cNvSpPr/>
          <p:nvPr/>
        </p:nvSpPr>
        <p:spPr>
          <a:xfrm>
            <a:off x="1874531" y="1643498"/>
            <a:ext cx="9735880" cy="369332"/>
          </a:xfrm>
          <a:prstGeom prst="rect">
            <a:avLst/>
          </a:prstGeom>
        </p:spPr>
        <p:txBody>
          <a:bodyPr wrap="square">
            <a:spAutoFit/>
          </a:bodyPr>
          <a:lstStyle/>
          <a:p>
            <a:r>
              <a:rPr lang="en-US" dirty="0">
                <a:solidFill>
                  <a:srgbClr val="FF0000"/>
                </a:solidFill>
              </a:rPr>
              <a:t>Mozilla/5.0</a:t>
            </a:r>
            <a:r>
              <a:rPr lang="en-US" dirty="0"/>
              <a:t> (Windows NT 10.0; WOW64; rv:35.0) </a:t>
            </a:r>
            <a:r>
              <a:rPr lang="en-US" dirty="0">
                <a:solidFill>
                  <a:srgbClr val="FF0000"/>
                </a:solidFill>
              </a:rPr>
              <a:t>Gecko/20100101 </a:t>
            </a:r>
            <a:r>
              <a:rPr lang="en-US" dirty="0"/>
              <a:t>Firefox/35.0</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139" y="5162734"/>
            <a:ext cx="863221" cy="936182"/>
          </a:xfrm>
          <a:prstGeom prst="rect">
            <a:avLst/>
          </a:prstGeom>
        </p:spPr>
      </p:pic>
      <p:sp>
        <p:nvSpPr>
          <p:cNvPr id="11" name="TextBox 10"/>
          <p:cNvSpPr txBox="1"/>
          <p:nvPr/>
        </p:nvSpPr>
        <p:spPr>
          <a:xfrm>
            <a:off x="268772" y="4123117"/>
            <a:ext cx="1605759"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Chrome</a:t>
            </a:r>
          </a:p>
        </p:txBody>
      </p:sp>
      <p:sp>
        <p:nvSpPr>
          <p:cNvPr id="13" name="TextBox 12"/>
          <p:cNvSpPr txBox="1"/>
          <p:nvPr/>
        </p:nvSpPr>
        <p:spPr>
          <a:xfrm>
            <a:off x="346869" y="2869323"/>
            <a:ext cx="160575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smtClean="0">
                <a:gradFill>
                  <a:gsLst>
                    <a:gs pos="2917">
                      <a:schemeClr val="tx1"/>
                    </a:gs>
                    <a:gs pos="30000">
                      <a:schemeClr val="tx1"/>
                    </a:gs>
                  </a:gsLst>
                  <a:lin ang="5400000" scaled="0"/>
                </a:gradFill>
              </a:rPr>
              <a:t>Safari</a:t>
            </a:r>
          </a:p>
        </p:txBody>
      </p:sp>
      <p:sp>
        <p:nvSpPr>
          <p:cNvPr id="15" name="TextBox 14"/>
          <p:cNvSpPr txBox="1"/>
          <p:nvPr/>
        </p:nvSpPr>
        <p:spPr>
          <a:xfrm>
            <a:off x="346869" y="1514232"/>
            <a:ext cx="160575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smtClean="0">
                <a:gradFill>
                  <a:gsLst>
                    <a:gs pos="2917">
                      <a:schemeClr val="tx1"/>
                    </a:gs>
                    <a:gs pos="30000">
                      <a:schemeClr val="tx1"/>
                    </a:gs>
                  </a:gsLst>
                  <a:lin ang="5400000" scaled="0"/>
                </a:gradFill>
              </a:rPr>
              <a:t>Firefox</a:t>
            </a:r>
          </a:p>
        </p:txBody>
      </p:sp>
    </p:spTree>
    <p:extLst>
      <p:ext uri="{BB962C8B-B14F-4D97-AF65-F5344CB8AC3E}">
        <p14:creationId xmlns:p14="http://schemas.microsoft.com/office/powerpoint/2010/main" val="120463647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926" y="958922"/>
            <a:ext cx="2286000" cy="3810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spTree>
    <p:extLst>
      <p:ext uri="{BB962C8B-B14F-4D97-AF65-F5344CB8AC3E}">
        <p14:creationId xmlns:p14="http://schemas.microsoft.com/office/powerpoint/2010/main" val="29306847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2" name="Picture 1"/>
          <p:cNvPicPr>
            <a:picLocks noChangeAspect="1"/>
          </p:cNvPicPr>
          <p:nvPr/>
        </p:nvPicPr>
        <p:blipFill>
          <a:blip r:embed="rId5"/>
          <a:stretch>
            <a:fillRect/>
          </a:stretch>
        </p:blipFill>
        <p:spPr>
          <a:xfrm>
            <a:off x="8452466" y="958922"/>
            <a:ext cx="2289512" cy="381585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12694" y="5047468"/>
            <a:ext cx="865884" cy="939070"/>
          </a:xfrm>
          <a:prstGeom prst="rect">
            <a:avLst/>
          </a:prstGeom>
        </p:spPr>
      </p:pic>
    </p:spTree>
    <p:extLst>
      <p:ext uri="{BB962C8B-B14F-4D97-AF65-F5344CB8AC3E}">
        <p14:creationId xmlns:p14="http://schemas.microsoft.com/office/powerpoint/2010/main" val="286200830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About:flags</a:t>
            </a:r>
            <a:endParaRPr lang="en-US" dirty="0"/>
          </a:p>
        </p:txBody>
      </p:sp>
      <p:pic>
        <p:nvPicPr>
          <p:cNvPr id="5" name="Picture 4"/>
          <p:cNvPicPr>
            <a:picLocks noChangeAspect="1"/>
          </p:cNvPicPr>
          <p:nvPr/>
        </p:nvPicPr>
        <p:blipFill>
          <a:blip r:embed="rId3"/>
          <a:stretch>
            <a:fillRect/>
          </a:stretch>
        </p:blipFill>
        <p:spPr>
          <a:xfrm>
            <a:off x="3759694" y="289511"/>
            <a:ext cx="8165386" cy="6374732"/>
          </a:xfrm>
          <a:prstGeom prst="rect">
            <a:avLst/>
          </a:prstGeom>
        </p:spPr>
      </p:pic>
    </p:spTree>
    <p:extLst>
      <p:ext uri="{BB962C8B-B14F-4D97-AF65-F5344CB8AC3E}">
        <p14:creationId xmlns:p14="http://schemas.microsoft.com/office/powerpoint/2010/main" val="425091521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38199" y="1929190"/>
            <a:ext cx="10515600" cy="4791783"/>
          </a:xfrm>
        </p:spPr>
        <p:txBody>
          <a:bodyPr>
            <a:normAutofit/>
          </a:bodyPr>
          <a:lstStyle/>
          <a:p>
            <a:r>
              <a:rPr lang="en-US" sz="2400" b="1" dirty="0" smtClean="0"/>
              <a:t>Do feature detection</a:t>
            </a:r>
          </a:p>
          <a:p>
            <a:pPr lvl="1"/>
            <a:r>
              <a:rPr lang="en-US" sz="2000" dirty="0" smtClean="0"/>
              <a:t>Avoid UA sniffing</a:t>
            </a:r>
          </a:p>
          <a:p>
            <a:pPr lvl="1"/>
            <a:r>
              <a:rPr lang="en-US" sz="2000" dirty="0" smtClean="0"/>
              <a:t>Unknown browsers are probably good browsers</a:t>
            </a:r>
          </a:p>
          <a:p>
            <a:pPr lvl="1"/>
            <a:endParaRPr lang="en-US" sz="2000" dirty="0" smtClean="0"/>
          </a:p>
          <a:p>
            <a:r>
              <a:rPr lang="en-US" sz="2400" b="1" dirty="0"/>
              <a:t>File bugs on browsers </a:t>
            </a:r>
            <a:r>
              <a:rPr lang="en-US" sz="2400" b="1" dirty="0" smtClean="0"/>
              <a:t>(with a simple reproduction)</a:t>
            </a:r>
            <a:endParaRPr lang="en-US" sz="2400" b="1" dirty="0"/>
          </a:p>
          <a:p>
            <a:endParaRPr lang="en-US" dirty="0"/>
          </a:p>
          <a:p>
            <a:endParaRPr lang="en-US" dirty="0"/>
          </a:p>
          <a:p>
            <a:pPr lvl="1"/>
            <a:endParaRPr lang="en-US" dirty="0"/>
          </a:p>
        </p:txBody>
      </p:sp>
      <p:sp>
        <p:nvSpPr>
          <p:cNvPr id="2" name="Title 1"/>
          <p:cNvSpPr>
            <a:spLocks noGrp="1"/>
          </p:cNvSpPr>
          <p:nvPr>
            <p:ph type="title"/>
          </p:nvPr>
        </p:nvSpPr>
        <p:spPr/>
        <p:txBody>
          <a:bodyPr/>
          <a:lstStyle/>
          <a:p>
            <a:r>
              <a:rPr lang="en-US" dirty="0" smtClean="0"/>
              <a:t>How can I make it better as a web developer?</a:t>
            </a:r>
            <a:endParaRPr lang="en-US" dirty="0"/>
          </a:p>
        </p:txBody>
      </p:sp>
      <p:pic>
        <p:nvPicPr>
          <p:cNvPr id="4" name="Picture 3"/>
          <p:cNvPicPr>
            <a:picLocks noChangeAspect="1"/>
          </p:cNvPicPr>
          <p:nvPr/>
        </p:nvPicPr>
        <p:blipFill>
          <a:blip r:embed="rId3"/>
          <a:stretch>
            <a:fillRect/>
          </a:stretch>
        </p:blipFill>
        <p:spPr>
          <a:xfrm>
            <a:off x="4176669" y="4016416"/>
            <a:ext cx="6264777" cy="4777300"/>
          </a:xfrm>
          <a:prstGeom prst="rect">
            <a:avLst/>
          </a:prstGeom>
        </p:spPr>
      </p:pic>
    </p:spTree>
    <p:extLst>
      <p:ext uri="{BB962C8B-B14F-4D97-AF65-F5344CB8AC3E}">
        <p14:creationId xmlns:p14="http://schemas.microsoft.com/office/powerpoint/2010/main" val="3685305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 app platform</a:t>
            </a:r>
            <a:endParaRPr lang="en-US" dirty="0"/>
          </a:p>
        </p:txBody>
      </p:sp>
    </p:spTree>
    <p:extLst>
      <p:ext uri="{BB962C8B-B14F-4D97-AF65-F5344CB8AC3E}">
        <p14:creationId xmlns:p14="http://schemas.microsoft.com/office/powerpoint/2010/main" val="33451712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45465" y="440918"/>
            <a:ext cx="10701071" cy="5910801"/>
          </a:xfrm>
          <a:prstGeom prst="rect">
            <a:avLst/>
          </a:prstGeom>
        </p:spPr>
      </p:pic>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r>
              <a:rPr lang="en-US" sz="2353" dirty="0">
                <a:latin typeface="+mj-lt"/>
              </a:rPr>
              <a:t>EdgeHTML.dll</a:t>
            </a: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r>
              <a:rPr lang="en-US" sz="2353" dirty="0">
                <a:latin typeface="+mj-lt"/>
              </a:rPr>
              <a:t>Chakra</a:t>
            </a:r>
          </a:p>
        </p:txBody>
      </p:sp>
      <p:sp>
        <p:nvSpPr>
          <p:cNvPr id="25" name="Oval 24"/>
          <p:cNvSpPr/>
          <p:nvPr/>
        </p:nvSpPr>
        <p:spPr bwMode="auto">
          <a:xfrm>
            <a:off x="5750503" y="1860257"/>
            <a:ext cx="3660401" cy="3660401"/>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2762420" y="1860257"/>
            <a:ext cx="3660401" cy="3660401"/>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Tree>
    <p:extLst>
      <p:ext uri="{BB962C8B-B14F-4D97-AF65-F5344CB8AC3E}">
        <p14:creationId xmlns:p14="http://schemas.microsoft.com/office/powerpoint/2010/main" val="371691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ntr" presetSubtype="2" fill="hold" nodeType="withEffect">
                                  <p:stCondLst>
                                    <p:cond delay="5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sz="3137" dirty="0">
                <a:solidFill>
                  <a:schemeClr val="tx1"/>
                </a:solidFill>
              </a:rPr>
              <a:t>Default policy applied to local content</a:t>
            </a:r>
            <a:endParaRPr lang="en-US" sz="1372" dirty="0">
              <a:solidFill>
                <a:schemeClr val="tx1"/>
              </a:solidFill>
              <a:highlight>
                <a:srgbClr val="FFFFFF"/>
              </a:highlight>
              <a:latin typeface="Consolas" panose="020B0609020204030204" pitchFamily="49" charset="0"/>
              <a:ea typeface="Calibri" panose="020F0502020204030204" pitchFamily="34" charset="0"/>
            </a:endParaRPr>
          </a:p>
          <a:p>
            <a:r>
              <a:rPr lang="en-US" sz="1372" b="1" dirty="0">
                <a:solidFill>
                  <a:srgbClr val="232832"/>
                </a:solidFill>
                <a:highlight>
                  <a:srgbClr val="FFFFFF"/>
                </a:highlight>
                <a:latin typeface="Consolas" panose="020B0609020204030204" pitchFamily="49" charset="0"/>
                <a:ea typeface="Calibri" panose="020F0502020204030204" pitchFamily="34" charset="0"/>
              </a:rPr>
              <a:t>script-</a:t>
            </a:r>
            <a:r>
              <a:rPr lang="en-US" sz="1372" b="1" dirty="0" err="1">
                <a:solidFill>
                  <a:srgbClr val="232832"/>
                </a:solidFill>
                <a:highlight>
                  <a:srgbClr val="FFFFFF"/>
                </a:highlight>
                <a:latin typeface="Consolas" panose="020B0609020204030204" pitchFamily="49" charset="0"/>
                <a:ea typeface="Calibri" panose="020F0502020204030204" pitchFamily="34" charset="0"/>
              </a:rPr>
              <a:t>src</a:t>
            </a:r>
            <a:r>
              <a:rPr lang="en-US" sz="1372" b="1" dirty="0">
                <a:solidFill>
                  <a:srgbClr val="232832"/>
                </a:solidFill>
                <a:highlight>
                  <a:srgbClr val="FFFFFF"/>
                </a:highlight>
                <a:latin typeface="Consolas" panose="020B0609020204030204" pitchFamily="49" charset="0"/>
                <a:ea typeface="Calibri" panose="020F0502020204030204" pitchFamily="34" charset="0"/>
              </a:rPr>
              <a:t> </a:t>
            </a:r>
            <a:r>
              <a:rPr lang="en-US" sz="1372" b="1" dirty="0" err="1">
                <a:solidFill>
                  <a:srgbClr val="232832"/>
                </a:solidFill>
                <a:highlight>
                  <a:srgbClr val="FFFFFF"/>
                </a:highlight>
                <a:latin typeface="Consolas" panose="020B0609020204030204" pitchFamily="49" charset="0"/>
                <a:ea typeface="Calibri" panose="020F0502020204030204" pitchFamily="34" charset="0"/>
              </a:rPr>
              <a:t>ms-appx</a:t>
            </a:r>
            <a:r>
              <a:rPr lang="en-US" sz="1372" b="1" dirty="0">
                <a:solidFill>
                  <a:srgbClr val="232832"/>
                </a:solidFill>
                <a:highlight>
                  <a:srgbClr val="FFFFFF"/>
                </a:highlight>
                <a:latin typeface="Consolas" panose="020B0609020204030204" pitchFamily="49" charset="0"/>
                <a:ea typeface="Calibri" panose="020F0502020204030204" pitchFamily="34" charset="0"/>
              </a:rPr>
              <a:t>: data: 'unsafe-</a:t>
            </a:r>
            <a:r>
              <a:rPr lang="en-US" sz="1372" b="1" dirty="0" err="1">
                <a:solidFill>
                  <a:srgbClr val="232832"/>
                </a:solidFill>
                <a:highlight>
                  <a:srgbClr val="FFFFFF"/>
                </a:highlight>
                <a:latin typeface="Consolas" panose="020B0609020204030204" pitchFamily="49" charset="0"/>
                <a:ea typeface="Calibri" panose="020F0502020204030204" pitchFamily="34" charset="0"/>
              </a:rPr>
              <a:t>eval</a:t>
            </a:r>
            <a:r>
              <a:rPr lang="en-US" sz="1372" b="1" dirty="0">
                <a:solidFill>
                  <a:srgbClr val="232832"/>
                </a:solidFill>
                <a:highlight>
                  <a:srgbClr val="FFFFFF"/>
                </a:highlight>
                <a:latin typeface="Consolas" panose="020B0609020204030204" pitchFamily="49" charset="0"/>
                <a:ea typeface="Calibri" panose="020F0502020204030204" pitchFamily="34" charset="0"/>
              </a:rPr>
              <a:t>'; style-</a:t>
            </a:r>
            <a:r>
              <a:rPr lang="en-US" sz="1372" b="1" dirty="0" err="1">
                <a:solidFill>
                  <a:srgbClr val="232832"/>
                </a:solidFill>
                <a:highlight>
                  <a:srgbClr val="FFFFFF"/>
                </a:highlight>
                <a:latin typeface="Consolas" panose="020B0609020204030204" pitchFamily="49" charset="0"/>
                <a:ea typeface="Calibri" panose="020F0502020204030204" pitchFamily="34" charset="0"/>
              </a:rPr>
              <a:t>src</a:t>
            </a:r>
            <a:r>
              <a:rPr lang="en-US" sz="1372" b="1" dirty="0">
                <a:solidFill>
                  <a:srgbClr val="232832"/>
                </a:solidFill>
                <a:highlight>
                  <a:srgbClr val="FFFFFF"/>
                </a:highlight>
                <a:latin typeface="Consolas" panose="020B0609020204030204" pitchFamily="49" charset="0"/>
                <a:ea typeface="Calibri" panose="020F0502020204030204" pitchFamily="34" charset="0"/>
              </a:rPr>
              <a:t> </a:t>
            </a:r>
            <a:r>
              <a:rPr lang="en-US" sz="1372" b="1" dirty="0" err="1">
                <a:solidFill>
                  <a:srgbClr val="232832"/>
                </a:solidFill>
                <a:highlight>
                  <a:srgbClr val="FFFFFF"/>
                </a:highlight>
                <a:latin typeface="Consolas" panose="020B0609020204030204" pitchFamily="49" charset="0"/>
                <a:ea typeface="Calibri" panose="020F0502020204030204" pitchFamily="34" charset="0"/>
              </a:rPr>
              <a:t>ms-appx</a:t>
            </a:r>
            <a:r>
              <a:rPr lang="en-US" sz="1372" b="1" dirty="0">
                <a:solidFill>
                  <a:srgbClr val="232832"/>
                </a:solidFill>
                <a:highlight>
                  <a:srgbClr val="FFFFFF"/>
                </a:highlight>
                <a:latin typeface="Consolas" panose="020B0609020204030204" pitchFamily="49" charset="0"/>
                <a:ea typeface="Calibri" panose="020F0502020204030204" pitchFamily="34" charset="0"/>
              </a:rPr>
              <a:t>: data: 'unsafe-inline' object-</a:t>
            </a:r>
            <a:r>
              <a:rPr lang="en-US" sz="1372" b="1" dirty="0" err="1">
                <a:solidFill>
                  <a:srgbClr val="232832"/>
                </a:solidFill>
                <a:highlight>
                  <a:srgbClr val="FFFFFF"/>
                </a:highlight>
                <a:latin typeface="Consolas" panose="020B0609020204030204" pitchFamily="49" charset="0"/>
                <a:ea typeface="Calibri" panose="020F0502020204030204" pitchFamily="34" charset="0"/>
              </a:rPr>
              <a:t>src</a:t>
            </a:r>
            <a:r>
              <a:rPr lang="en-US" sz="1372" b="1" dirty="0">
                <a:solidFill>
                  <a:srgbClr val="232832"/>
                </a:solidFill>
                <a:highlight>
                  <a:srgbClr val="FFFFFF"/>
                </a:highlight>
                <a:latin typeface="Consolas" panose="020B0609020204030204" pitchFamily="49" charset="0"/>
                <a:ea typeface="Calibri" panose="020F0502020204030204" pitchFamily="34" charset="0"/>
              </a:rPr>
              <a:t> 'none'; font-</a:t>
            </a:r>
            <a:r>
              <a:rPr lang="en-US" sz="1372" b="1" dirty="0" err="1">
                <a:solidFill>
                  <a:srgbClr val="232832"/>
                </a:solidFill>
                <a:highlight>
                  <a:srgbClr val="FFFFFF"/>
                </a:highlight>
                <a:latin typeface="Consolas" panose="020B0609020204030204" pitchFamily="49" charset="0"/>
                <a:ea typeface="Calibri" panose="020F0502020204030204" pitchFamily="34" charset="0"/>
              </a:rPr>
              <a:t>src</a:t>
            </a:r>
            <a:r>
              <a:rPr lang="en-US" sz="1372" b="1" dirty="0">
                <a:solidFill>
                  <a:srgbClr val="232832"/>
                </a:solidFill>
                <a:highlight>
                  <a:srgbClr val="FFFFFF"/>
                </a:highlight>
                <a:latin typeface="Consolas" panose="020B0609020204030204" pitchFamily="49" charset="0"/>
                <a:ea typeface="Calibri" panose="020F0502020204030204" pitchFamily="34" charset="0"/>
              </a:rPr>
              <a:t> </a:t>
            </a:r>
            <a:r>
              <a:rPr lang="en-US" sz="1372" b="1" dirty="0" err="1">
                <a:solidFill>
                  <a:srgbClr val="232832"/>
                </a:solidFill>
                <a:highlight>
                  <a:srgbClr val="FFFFFF"/>
                </a:highlight>
                <a:latin typeface="Consolas" panose="020B0609020204030204" pitchFamily="49" charset="0"/>
                <a:ea typeface="Calibri" panose="020F0502020204030204" pitchFamily="34" charset="0"/>
              </a:rPr>
              <a:t>ms-appx</a:t>
            </a:r>
            <a:r>
              <a:rPr lang="en-US" sz="1372" b="1" dirty="0">
                <a:solidFill>
                  <a:srgbClr val="232832"/>
                </a:solidFill>
                <a:highlight>
                  <a:srgbClr val="FFFFFF"/>
                </a:highlight>
                <a:latin typeface="Consolas" panose="020B0609020204030204" pitchFamily="49" charset="0"/>
                <a:ea typeface="Calibri" panose="020F0502020204030204" pitchFamily="34" charset="0"/>
              </a:rPr>
              <a:t>: data:;</a:t>
            </a:r>
            <a:endParaRPr lang="en-US" dirty="0">
              <a:solidFill>
                <a:srgbClr val="232832"/>
              </a:solidFill>
            </a:endParaRPr>
          </a:p>
          <a:p>
            <a:r>
              <a:rPr lang="en-US" sz="3137" dirty="0">
                <a:solidFill>
                  <a:schemeClr val="tx1"/>
                </a:solidFill>
              </a:rPr>
              <a:t>Custom policy specification available</a:t>
            </a:r>
          </a:p>
          <a:p>
            <a:pPr marL="336145" lvl="1" indent="-336145"/>
            <a:r>
              <a:rPr lang="en-US" dirty="0">
                <a:solidFill>
                  <a:schemeClr val="tx1"/>
                </a:solidFill>
              </a:rPr>
              <a:t>Load local content through </a:t>
            </a:r>
            <a:r>
              <a:rPr lang="en-US" b="1" dirty="0" err="1">
                <a:solidFill>
                  <a:schemeClr val="tx1">
                    <a:lumMod val="75000"/>
                    <a:lumOff val="25000"/>
                  </a:schemeClr>
                </a:solidFill>
              </a:rPr>
              <a:t>ms</a:t>
            </a:r>
            <a:r>
              <a:rPr lang="en-US" b="1" dirty="0">
                <a:solidFill>
                  <a:schemeClr val="tx1">
                    <a:lumMod val="75000"/>
                    <a:lumOff val="25000"/>
                  </a:schemeClr>
                </a:solidFill>
              </a:rPr>
              <a:t>-</a:t>
            </a:r>
            <a:r>
              <a:rPr lang="en-US" b="1" dirty="0" err="1">
                <a:solidFill>
                  <a:schemeClr val="tx1">
                    <a:lumMod val="75000"/>
                    <a:lumOff val="25000"/>
                  </a:schemeClr>
                </a:solidFill>
              </a:rPr>
              <a:t>appx</a:t>
            </a:r>
            <a:r>
              <a:rPr lang="en-US" b="1" dirty="0">
                <a:solidFill>
                  <a:schemeClr val="tx1">
                    <a:lumMod val="75000"/>
                    <a:lumOff val="25000"/>
                  </a:schemeClr>
                </a:solidFill>
              </a:rPr>
              <a:t>-web:///</a:t>
            </a:r>
          </a:p>
          <a:p>
            <a:pPr marL="336145" lvl="1" indent="-336145"/>
            <a:r>
              <a:rPr lang="en-US" dirty="0">
                <a:solidFill>
                  <a:schemeClr val="tx1"/>
                </a:solidFill>
              </a:rPr>
              <a:t>Specify policy in html page head with a metatag</a:t>
            </a:r>
          </a:p>
          <a:p>
            <a:pPr lvl="1"/>
            <a:r>
              <a:rPr lang="en-US" altLang="en-US" b="1" dirty="0">
                <a:solidFill>
                  <a:srgbClr val="000000"/>
                </a:solidFill>
                <a:latin typeface="Consolas" panose="020B0609020204030204" pitchFamily="49" charset="0"/>
                <a:cs typeface="Consolas" panose="020B0609020204030204" pitchFamily="49" charset="0"/>
              </a:rPr>
              <a:t>&lt;meta http-</a:t>
            </a:r>
            <a:r>
              <a:rPr lang="en-US" altLang="en-US" b="1" dirty="0" err="1">
                <a:solidFill>
                  <a:srgbClr val="000000"/>
                </a:solidFill>
                <a:latin typeface="Consolas" panose="020B0609020204030204" pitchFamily="49" charset="0"/>
                <a:cs typeface="Consolas" panose="020B0609020204030204" pitchFamily="49" charset="0"/>
              </a:rPr>
              <a:t>equiv</a:t>
            </a:r>
            <a:r>
              <a:rPr lang="en-US" altLang="en-US" b="1" dirty="0">
                <a:solidFill>
                  <a:srgbClr val="000000"/>
                </a:solidFill>
                <a:latin typeface="Consolas" panose="020B0609020204030204" pitchFamily="49" charset="0"/>
                <a:cs typeface="Consolas" panose="020B0609020204030204" pitchFamily="49" charset="0"/>
              </a:rPr>
              <a:t>="Content-Security-Policy" content="</a:t>
            </a:r>
            <a:r>
              <a:rPr lang="en-US" b="1" dirty="0">
                <a:solidFill>
                  <a:srgbClr val="232832"/>
                </a:solidFill>
                <a:highlight>
                  <a:srgbClr val="FFFFFF"/>
                </a:highlight>
                <a:latin typeface="Consolas" panose="020B0609020204030204" pitchFamily="49" charset="0"/>
                <a:ea typeface="Calibri" panose="020F0502020204030204" pitchFamily="34" charset="0"/>
              </a:rPr>
              <a:t>script-</a:t>
            </a:r>
            <a:r>
              <a:rPr lang="en-US" b="1" dirty="0" err="1">
                <a:solidFill>
                  <a:srgbClr val="232832"/>
                </a:solidFill>
                <a:highlight>
                  <a:srgbClr val="FFFFFF"/>
                </a:highlight>
                <a:latin typeface="Consolas" panose="020B0609020204030204" pitchFamily="49" charset="0"/>
                <a:ea typeface="Calibri" panose="020F0502020204030204" pitchFamily="34" charset="0"/>
              </a:rPr>
              <a:t>src</a:t>
            </a:r>
            <a:r>
              <a:rPr lang="en-US" b="1" dirty="0">
                <a:solidFill>
                  <a:srgbClr val="232832"/>
                </a:solidFill>
                <a:highlight>
                  <a:srgbClr val="FFFFFF"/>
                </a:highlight>
                <a:latin typeface="Consolas" panose="020B0609020204030204" pitchFamily="49" charset="0"/>
                <a:ea typeface="Calibri" panose="020F0502020204030204" pitchFamily="34" charset="0"/>
              </a:rPr>
              <a:t> </a:t>
            </a:r>
            <a:r>
              <a:rPr lang="en-US" b="1" dirty="0" err="1">
                <a:solidFill>
                  <a:srgbClr val="232832"/>
                </a:solidFill>
                <a:highlight>
                  <a:srgbClr val="FFFFFF"/>
                </a:highlight>
                <a:latin typeface="Consolas" panose="020B0609020204030204" pitchFamily="49" charset="0"/>
                <a:ea typeface="Calibri" panose="020F0502020204030204" pitchFamily="34" charset="0"/>
              </a:rPr>
              <a:t>ms-appx</a:t>
            </a:r>
            <a:r>
              <a:rPr lang="en-US" b="1" dirty="0">
                <a:solidFill>
                  <a:srgbClr val="232832"/>
                </a:solidFill>
                <a:highlight>
                  <a:srgbClr val="FFFFFF"/>
                </a:highlight>
                <a:latin typeface="Consolas" panose="020B0609020204030204" pitchFamily="49" charset="0"/>
                <a:ea typeface="Calibri" panose="020F0502020204030204" pitchFamily="34" charset="0"/>
              </a:rPr>
              <a:t>: data:”&gt;</a:t>
            </a:r>
            <a:endParaRPr lang="en-US" dirty="0">
              <a:solidFill>
                <a:srgbClr val="232832"/>
              </a:solidFill>
            </a:endParaRPr>
          </a:p>
        </p:txBody>
      </p:sp>
      <p:sp>
        <p:nvSpPr>
          <p:cNvPr id="4" name="Title 3"/>
          <p:cNvSpPr>
            <a:spLocks noGrp="1"/>
          </p:cNvSpPr>
          <p:nvPr>
            <p:ph type="ctrTitle"/>
          </p:nvPr>
        </p:nvSpPr>
        <p:spPr/>
        <p:txBody>
          <a:bodyPr/>
          <a:lstStyle/>
          <a:p>
            <a:r>
              <a:rPr lang="en-US" dirty="0" smtClean="0"/>
              <a:t>Default CSP is the security model for packaged apps</a:t>
            </a:r>
            <a:endParaRPr lang="en-US" dirty="0"/>
          </a:p>
        </p:txBody>
      </p:sp>
      <p:sp>
        <p:nvSpPr>
          <p:cNvPr id="3" name="TextBox 2"/>
          <p:cNvSpPr txBox="1"/>
          <p:nvPr/>
        </p:nvSpPr>
        <p:spPr>
          <a:xfrm>
            <a:off x="269240" y="266218"/>
            <a:ext cx="10066952" cy="1314206"/>
          </a:xfrm>
          <a:prstGeom prst="rect">
            <a:avLst/>
          </a:prstGeom>
          <a:noFill/>
        </p:spPr>
        <p:txBody>
          <a:bodyPr wrap="square" lIns="182880" tIns="146304" rIns="182880" bIns="146304" rtlCol="0">
            <a:spAutoFit/>
          </a:bodyPr>
          <a:lstStyle/>
          <a:p>
            <a:pPr>
              <a:lnSpc>
                <a:spcPct val="90000"/>
              </a:lnSpc>
              <a:spcAft>
                <a:spcPts val="600"/>
              </a:spcAft>
            </a:pPr>
            <a:r>
              <a:rPr lang="en-US" sz="4400" dirty="0">
                <a:latin typeface="+mj-lt"/>
              </a:rPr>
              <a:t>Standards Based Security Model</a:t>
            </a: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572877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4046364"/>
          </a:xfrm>
        </p:spPr>
        <p:txBody>
          <a:bodyPr/>
          <a:lstStyle/>
          <a:p>
            <a:r>
              <a:rPr lang="en-US" dirty="0" smtClean="0"/>
              <a:t>Uses the always current Edge rendering engine</a:t>
            </a:r>
          </a:p>
          <a:p>
            <a:pPr lvl="1"/>
            <a:r>
              <a:rPr lang="en-US" dirty="0" smtClean="0"/>
              <a:t>Great for HTML5 and the modern web</a:t>
            </a:r>
          </a:p>
          <a:p>
            <a:r>
              <a:rPr lang="en-US" dirty="0"/>
              <a:t>Improved app performance and responsiveness</a:t>
            </a:r>
          </a:p>
          <a:p>
            <a:pPr lvl="1"/>
            <a:r>
              <a:rPr lang="en-US" dirty="0" err="1"/>
              <a:t>WebView</a:t>
            </a:r>
            <a:r>
              <a:rPr lang="en-US" dirty="0"/>
              <a:t> is now off the UI thread</a:t>
            </a:r>
          </a:p>
          <a:p>
            <a:r>
              <a:rPr lang="en-US" dirty="0" smtClean="0"/>
              <a:t>Rich API Set</a:t>
            </a:r>
          </a:p>
          <a:p>
            <a:pPr lvl="1"/>
            <a:r>
              <a:rPr lang="en-US" dirty="0" smtClean="0"/>
              <a:t>Aimed towards a powerful in App Browser for UAP Apps</a:t>
            </a:r>
          </a:p>
          <a:p>
            <a:pPr lvl="1"/>
            <a:r>
              <a:rPr lang="en-US" dirty="0" smtClean="0"/>
              <a:t>Improved App to </a:t>
            </a:r>
            <a:r>
              <a:rPr lang="en-US" dirty="0" err="1" smtClean="0"/>
              <a:t>WebView</a:t>
            </a:r>
            <a:r>
              <a:rPr lang="en-US" dirty="0" smtClean="0"/>
              <a:t> communication</a:t>
            </a:r>
          </a:p>
          <a:p>
            <a:pPr lvl="1"/>
            <a:r>
              <a:rPr lang="en-US" dirty="0" smtClean="0"/>
              <a:t>More control over behavior of content</a:t>
            </a:r>
          </a:p>
        </p:txBody>
      </p:sp>
      <p:sp>
        <p:nvSpPr>
          <p:cNvPr id="3" name="Title 2"/>
          <p:cNvSpPr>
            <a:spLocks noGrp="1"/>
          </p:cNvSpPr>
          <p:nvPr>
            <p:ph type="title"/>
          </p:nvPr>
        </p:nvSpPr>
        <p:spPr/>
        <p:txBody>
          <a:bodyPr/>
          <a:lstStyle/>
          <a:p>
            <a:r>
              <a:rPr lang="en-US" dirty="0" smtClean="0"/>
              <a:t>WebView Control</a:t>
            </a:r>
            <a:endParaRPr lang="en-US" dirty="0"/>
          </a:p>
        </p:txBody>
      </p:sp>
      <p:pic>
        <p:nvPicPr>
          <p:cNvPr id="5" name="Picture 4"/>
          <p:cNvPicPr>
            <a:picLocks noChangeAspect="1"/>
          </p:cNvPicPr>
          <p:nvPr/>
        </p:nvPicPr>
        <p:blipFill>
          <a:blip r:embed="rId2"/>
          <a:stretch>
            <a:fillRect/>
          </a:stretch>
        </p:blipFill>
        <p:spPr>
          <a:xfrm>
            <a:off x="6917723" y="4474829"/>
            <a:ext cx="3959210" cy="2209853"/>
          </a:xfrm>
          <a:prstGeom prst="rect">
            <a:avLst/>
          </a:prstGeom>
        </p:spPr>
      </p:pic>
    </p:spTree>
    <p:extLst>
      <p:ext uri="{BB962C8B-B14F-4D97-AF65-F5344CB8AC3E}">
        <p14:creationId xmlns:p14="http://schemas.microsoft.com/office/powerpoint/2010/main" val="72306377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Edge</a:t>
            </a:r>
            <a:endParaRPr lang="en-US" dirty="0"/>
          </a:p>
        </p:txBody>
      </p:sp>
    </p:spTree>
    <p:extLst>
      <p:ext uri="{BB962C8B-B14F-4D97-AF65-F5344CB8AC3E}">
        <p14:creationId xmlns:p14="http://schemas.microsoft.com/office/powerpoint/2010/main" val="84019529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1850058"/>
          </a:xfrm>
        </p:spPr>
        <p:txBody>
          <a:bodyPr/>
          <a:lstStyle/>
          <a:p>
            <a:r>
              <a:rPr lang="en-US" dirty="0" err="1" smtClean="0"/>
              <a:t>AddWebAllowedObject</a:t>
            </a:r>
            <a:r>
              <a:rPr lang="en-US" dirty="0" smtClean="0"/>
              <a:t> API</a:t>
            </a:r>
          </a:p>
          <a:p>
            <a:pPr lvl="1"/>
            <a:r>
              <a:rPr lang="en-US" dirty="0" smtClean="0"/>
              <a:t>Enables smooth interaction between the application and the WebView Control</a:t>
            </a:r>
          </a:p>
          <a:p>
            <a:pPr lvl="1"/>
            <a:r>
              <a:rPr lang="en-US" dirty="0" smtClean="0"/>
              <a:t>Developers are able to directly inject a native C#/C++ object into the script engine</a:t>
            </a:r>
          </a:p>
        </p:txBody>
      </p:sp>
      <p:sp>
        <p:nvSpPr>
          <p:cNvPr id="3" name="Title 2"/>
          <p:cNvSpPr>
            <a:spLocks noGrp="1"/>
          </p:cNvSpPr>
          <p:nvPr>
            <p:ph type="title"/>
          </p:nvPr>
        </p:nvSpPr>
        <p:spPr/>
        <p:txBody>
          <a:bodyPr/>
          <a:lstStyle/>
          <a:p>
            <a:r>
              <a:rPr lang="en-US" dirty="0" smtClean="0"/>
              <a:t>WebView Control – New API</a:t>
            </a:r>
            <a:endParaRPr lang="en-US" dirty="0"/>
          </a:p>
        </p:txBody>
      </p:sp>
      <p:sp>
        <p:nvSpPr>
          <p:cNvPr id="4" name="Rectangle 3"/>
          <p:cNvSpPr/>
          <p:nvPr/>
        </p:nvSpPr>
        <p:spPr>
          <a:xfrm>
            <a:off x="1955796" y="3326892"/>
            <a:ext cx="8028159" cy="2661509"/>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dirty="0">
                <a:solidFill>
                  <a:srgbClr val="008000"/>
                </a:solidFill>
                <a:highlight>
                  <a:srgbClr val="FFFFFF"/>
                </a:highlight>
                <a:latin typeface="Consolas" panose="020B0609020204030204" pitchFamily="49" charset="0"/>
              </a:rPr>
              <a:t>// Injecting the Object:</a:t>
            </a:r>
            <a:endParaRPr lang="en-US" sz="1765" dirty="0">
              <a:solidFill>
                <a:srgbClr val="000000"/>
              </a:solidFill>
              <a:highlight>
                <a:srgbClr val="FFFFFF"/>
              </a:highlight>
              <a:latin typeface="Consolas" panose="020B0609020204030204" pitchFamily="49" charset="0"/>
            </a:endParaRPr>
          </a:p>
          <a:p>
            <a:r>
              <a:rPr lang="en-US" sz="1568" dirty="0">
                <a:solidFill>
                  <a:srgbClr val="0000FF"/>
                </a:solidFill>
                <a:highlight>
                  <a:srgbClr val="FFFFFF"/>
                </a:highlight>
                <a:latin typeface="Consolas" panose="020B0609020204030204" pitchFamily="49" charset="0"/>
              </a:rPr>
              <a:t>var</a:t>
            </a:r>
            <a:r>
              <a:rPr lang="en-US" sz="1568" dirty="0">
                <a:solidFill>
                  <a:srgbClr val="000000"/>
                </a:solidFill>
                <a:highlight>
                  <a:srgbClr val="FFFFFF"/>
                </a:highlight>
                <a:latin typeface="Consolas" panose="020B0609020204030204" pitchFamily="49" charset="0"/>
              </a:rPr>
              <a:t> notification= </a:t>
            </a:r>
            <a:r>
              <a:rPr lang="en-US" sz="1568" dirty="0">
                <a:solidFill>
                  <a:srgbClr val="0000FF"/>
                </a:solidFill>
                <a:highlight>
                  <a:srgbClr val="FFFFFF"/>
                </a:highlight>
                <a:latin typeface="Consolas" panose="020B0609020204030204" pitchFamily="49" charset="0"/>
              </a:rPr>
              <a:t>new</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Notification.ToastClass</a:t>
            </a:r>
            <a:r>
              <a:rPr lang="en-US" sz="1568" dirty="0">
                <a:solidFill>
                  <a:srgbClr val="000000"/>
                </a:solidFill>
                <a:highlight>
                  <a:srgbClr val="FFFFFF"/>
                </a:highlight>
                <a:latin typeface="Consolas" panose="020B0609020204030204" pitchFamily="49" charset="0"/>
              </a:rPr>
              <a:t>();</a:t>
            </a:r>
            <a:endParaRPr lang="en-US" sz="1765" dirty="0">
              <a:solidFill>
                <a:srgbClr val="000000"/>
              </a:solidFill>
              <a:highlight>
                <a:srgbClr val="FFFFFF"/>
              </a:highlight>
              <a:latin typeface="Consolas" panose="020B0609020204030204" pitchFamily="49" charset="0"/>
            </a:endParaRPr>
          </a:p>
          <a:p>
            <a:r>
              <a:rPr lang="en-US" sz="1568" dirty="0" err="1">
                <a:solidFill>
                  <a:srgbClr val="000000"/>
                </a:solidFill>
                <a:highlight>
                  <a:srgbClr val="FFFFFF"/>
                </a:highlight>
                <a:latin typeface="Consolas" panose="020B0609020204030204" pitchFamily="49" charset="0"/>
              </a:rPr>
              <a:t>webview.addWebAllowedObject</a:t>
            </a:r>
            <a:r>
              <a:rPr lang="en-US" sz="1568" dirty="0">
                <a:solidFill>
                  <a:srgbClr val="000000"/>
                </a:solidFill>
                <a:highlight>
                  <a:srgbClr val="FFFFFF"/>
                </a:highlight>
                <a:latin typeface="Consolas" panose="020B0609020204030204" pitchFamily="49" charset="0"/>
              </a:rPr>
              <a:t>(</a:t>
            </a:r>
            <a:r>
              <a:rPr lang="en-US" sz="1568" dirty="0">
                <a:solidFill>
                  <a:srgbClr val="A31515"/>
                </a:solidFill>
                <a:highlight>
                  <a:srgbClr val="FFFFFF"/>
                </a:highlight>
                <a:latin typeface="Consolas" panose="020B0609020204030204" pitchFamily="49" charset="0"/>
              </a:rPr>
              <a:t>“</a:t>
            </a:r>
            <a:r>
              <a:rPr lang="en-US" sz="1568" dirty="0" err="1">
                <a:solidFill>
                  <a:srgbClr val="A31515"/>
                </a:solidFill>
                <a:highlight>
                  <a:srgbClr val="FFFFFF"/>
                </a:highlight>
                <a:latin typeface="Consolas" panose="020B0609020204030204" pitchFamily="49" charset="0"/>
              </a:rPr>
              <a:t>UniversalWindowsAPIs</a:t>
            </a:r>
            <a:r>
              <a:rPr lang="en-US" sz="1568" dirty="0">
                <a:solidFill>
                  <a:srgbClr val="A31515"/>
                </a:solidFill>
                <a:highlight>
                  <a:srgbClr val="FFFFFF"/>
                </a:highlight>
                <a:latin typeface="Consolas" panose="020B0609020204030204" pitchFamily="49" charset="0"/>
              </a:rPr>
              <a:t> "</a:t>
            </a:r>
            <a:r>
              <a:rPr lang="en-US" sz="1568" dirty="0">
                <a:solidFill>
                  <a:srgbClr val="000000"/>
                </a:solidFill>
                <a:highlight>
                  <a:srgbClr val="FFFFFF"/>
                </a:highlight>
                <a:latin typeface="Consolas" panose="020B0609020204030204" pitchFamily="49" charset="0"/>
              </a:rPr>
              <a:t>, notification);</a:t>
            </a:r>
            <a:endParaRPr lang="en-US" sz="1765" dirty="0">
              <a:solidFill>
                <a:srgbClr val="000000"/>
              </a:solidFill>
              <a:highlight>
                <a:srgbClr val="FFFFFF"/>
              </a:highlight>
              <a:latin typeface="Consolas" panose="020B0609020204030204" pitchFamily="49" charset="0"/>
            </a:endParaRPr>
          </a:p>
          <a:p>
            <a:endParaRPr lang="en-US" sz="1568" dirty="0">
              <a:solidFill>
                <a:srgbClr val="008000"/>
              </a:solidFill>
              <a:highlight>
                <a:srgbClr val="FFFFFF"/>
              </a:highlight>
              <a:latin typeface="Consolas" panose="020B0609020204030204" pitchFamily="49" charset="0"/>
            </a:endParaRPr>
          </a:p>
          <a:p>
            <a:r>
              <a:rPr lang="en-US" sz="1568" dirty="0">
                <a:solidFill>
                  <a:srgbClr val="008000"/>
                </a:solidFill>
                <a:highlight>
                  <a:srgbClr val="FFFFFF"/>
                </a:highlight>
                <a:latin typeface="Consolas" panose="020B0609020204030204" pitchFamily="49" charset="0"/>
              </a:rPr>
              <a:t>// Calling from WebView:</a:t>
            </a:r>
            <a:endParaRPr lang="en-US" sz="1765" dirty="0">
              <a:solidFill>
                <a:srgbClr val="000000"/>
              </a:solidFill>
              <a:highlight>
                <a:srgbClr val="FFFFFF"/>
              </a:highlight>
              <a:latin typeface="Consolas" panose="020B0609020204030204" pitchFamily="49" charset="0"/>
            </a:endParaRPr>
          </a:p>
          <a:p>
            <a:r>
              <a:rPr lang="en-US" sz="1568" dirty="0">
                <a:solidFill>
                  <a:srgbClr val="0000FF"/>
                </a:solidFill>
                <a:highlight>
                  <a:srgbClr val="FFFFFF"/>
                </a:highlight>
                <a:latin typeface="Consolas" panose="020B0609020204030204" pitchFamily="49" charset="0"/>
              </a:rPr>
              <a:t>var</a:t>
            </a:r>
            <a:r>
              <a:rPr lang="en-US" sz="1568" dirty="0">
                <a:solidFill>
                  <a:srgbClr val="000000"/>
                </a:solidFill>
                <a:highlight>
                  <a:srgbClr val="FFFFFF"/>
                </a:highlight>
                <a:latin typeface="Consolas" panose="020B0609020204030204" pitchFamily="49" charset="0"/>
              </a:rPr>
              <a:t> notification= </a:t>
            </a:r>
            <a:r>
              <a:rPr lang="en-US" sz="1568" dirty="0" err="1">
                <a:solidFill>
                  <a:srgbClr val="000000"/>
                </a:solidFill>
                <a:highlight>
                  <a:srgbClr val="FFFFFF"/>
                </a:highlight>
                <a:latin typeface="Consolas" panose="020B0609020204030204" pitchFamily="49" charset="0"/>
              </a:rPr>
              <a:t>window.notification</a:t>
            </a:r>
            <a:r>
              <a:rPr lang="en-US" sz="1568" dirty="0">
                <a:solidFill>
                  <a:srgbClr val="000000"/>
                </a:solidFill>
                <a:highlight>
                  <a:srgbClr val="FFFFFF"/>
                </a:highlight>
                <a:latin typeface="Consolas" panose="020B0609020204030204" pitchFamily="49" charset="0"/>
              </a:rPr>
              <a:t>;</a:t>
            </a:r>
            <a:endParaRPr lang="en-US" sz="1765" dirty="0">
              <a:solidFill>
                <a:srgbClr val="000000"/>
              </a:solidFill>
              <a:highlight>
                <a:srgbClr val="FFFFFF"/>
              </a:highlight>
              <a:latin typeface="Consolas" panose="020B0609020204030204" pitchFamily="49" charset="0"/>
            </a:endParaRPr>
          </a:p>
          <a:p>
            <a:r>
              <a:rPr lang="en-US" sz="1568" dirty="0">
                <a:solidFill>
                  <a:srgbClr val="0000FF"/>
                </a:solidFill>
                <a:highlight>
                  <a:srgbClr val="FFFFFF"/>
                </a:highlight>
                <a:latin typeface="Consolas" panose="020B0609020204030204" pitchFamily="49" charset="0"/>
              </a:rPr>
              <a:t>if</a:t>
            </a:r>
            <a:r>
              <a:rPr lang="en-US" sz="1568" dirty="0">
                <a:solidFill>
                  <a:srgbClr val="000000"/>
                </a:solidFill>
                <a:highlight>
                  <a:srgbClr val="FFFFFF"/>
                </a:highlight>
                <a:latin typeface="Consolas" panose="020B0609020204030204" pitchFamily="49" charset="0"/>
              </a:rPr>
              <a:t> (notification) {</a:t>
            </a:r>
            <a:endParaRPr lang="en-US" sz="1765" dirty="0">
              <a:solidFill>
                <a:srgbClr val="000000"/>
              </a:solidFill>
              <a:highlight>
                <a:srgbClr val="FFFFFF"/>
              </a:highlight>
              <a:latin typeface="Consolas" panose="020B0609020204030204" pitchFamily="49" charset="0"/>
            </a:endParaRPr>
          </a:p>
          <a:p>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notification.toastMessage</a:t>
            </a:r>
            <a:r>
              <a:rPr lang="en-US" sz="1568" dirty="0">
                <a:solidFill>
                  <a:srgbClr val="000000"/>
                </a:solidFill>
                <a:highlight>
                  <a:srgbClr val="FFFFFF"/>
                </a:highlight>
                <a:latin typeface="Consolas" panose="020B0609020204030204" pitchFamily="49" charset="0"/>
              </a:rPr>
              <a:t>(</a:t>
            </a:r>
            <a:r>
              <a:rPr lang="en-US" sz="1568" dirty="0">
                <a:solidFill>
                  <a:srgbClr val="A31515"/>
                </a:solidFill>
                <a:highlight>
                  <a:srgbClr val="FFFFFF"/>
                </a:highlight>
                <a:latin typeface="Consolas" panose="020B0609020204030204" pitchFamily="49" charset="0"/>
              </a:rPr>
              <a:t>'Hello World'</a:t>
            </a:r>
            <a:r>
              <a:rPr lang="en-US" sz="1568" dirty="0">
                <a:solidFill>
                  <a:srgbClr val="000000"/>
                </a:solidFill>
                <a:highlight>
                  <a:srgbClr val="FFFFFF"/>
                </a:highlight>
                <a:latin typeface="Consolas" panose="020B0609020204030204" pitchFamily="49" charset="0"/>
              </a:rPr>
              <a:t>, 0);</a:t>
            </a:r>
            <a:endParaRPr lang="en-US" sz="1765" dirty="0">
              <a:solidFill>
                <a:srgbClr val="000000"/>
              </a:solidFill>
              <a:highlight>
                <a:srgbClr val="FFFFFF"/>
              </a:highlight>
              <a:latin typeface="Consolas" panose="020B0609020204030204" pitchFamily="49" charset="0"/>
            </a:endParaRPr>
          </a:p>
          <a:p>
            <a:r>
              <a:rPr lang="en-US" sz="1568" dirty="0">
                <a:solidFill>
                  <a:srgbClr val="000000"/>
                </a:solidFill>
                <a:highlight>
                  <a:srgbClr val="FFFFFF"/>
                </a:highlight>
                <a:latin typeface="Consolas" panose="020B0609020204030204" pitchFamily="49" charset="0"/>
              </a:rPr>
              <a:t>}</a:t>
            </a:r>
            <a:endParaRPr lang="en-US" sz="1765"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80340618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Cordova</a:t>
            </a:r>
            <a:endParaRPr lang="en-US" dirty="0"/>
          </a:p>
        </p:txBody>
      </p:sp>
      <p:sp>
        <p:nvSpPr>
          <p:cNvPr id="5" name="TextBox 4"/>
          <p:cNvSpPr txBox="1"/>
          <p:nvPr/>
        </p:nvSpPr>
        <p:spPr>
          <a:xfrm>
            <a:off x="1779842" y="1785554"/>
            <a:ext cx="2520838" cy="362072"/>
          </a:xfrm>
          <a:prstGeom prst="rect">
            <a:avLst/>
          </a:prstGeom>
          <a:noFill/>
        </p:spPr>
        <p:txBody>
          <a:bodyPr wrap="square" rtlCol="0">
            <a:spAutoFit/>
          </a:bodyPr>
          <a:lstStyle/>
          <a:p>
            <a:pPr algn="ctr" defTabSz="672270"/>
            <a:r>
              <a:rPr lang="en-US" sz="1765" dirty="0">
                <a:solidFill>
                  <a:srgbClr val="505050"/>
                </a:solidFill>
                <a:latin typeface="Segoe UI Light" panose="020B0502040204020203" pitchFamily="34" charset="0"/>
                <a:cs typeface="Segoe UI Light" panose="020B0502040204020203" pitchFamily="34" charset="0"/>
              </a:rPr>
              <a:t>Packaged</a:t>
            </a:r>
          </a:p>
        </p:txBody>
      </p:sp>
      <p:grpSp>
        <p:nvGrpSpPr>
          <p:cNvPr id="6" name="Group 5"/>
          <p:cNvGrpSpPr/>
          <p:nvPr/>
        </p:nvGrpSpPr>
        <p:grpSpPr>
          <a:xfrm>
            <a:off x="1894415" y="2126269"/>
            <a:ext cx="2264531" cy="1804469"/>
            <a:chOff x="467183" y="1949309"/>
            <a:chExt cx="3141679" cy="2503415"/>
          </a:xfrm>
        </p:grpSpPr>
        <p:sp>
          <p:nvSpPr>
            <p:cNvPr id="7" name="Rectangle 6"/>
            <p:cNvSpPr/>
            <p:nvPr/>
          </p:nvSpPr>
          <p:spPr>
            <a:xfrm>
              <a:off x="467183" y="2010721"/>
              <a:ext cx="3141679" cy="2442003"/>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defTabSz="672270"/>
              <a:endParaRPr lang="en-US" sz="588" kern="0">
                <a:solidFill>
                  <a:prstClr val="white"/>
                </a:solidFill>
              </a:endParaRPr>
            </a:p>
          </p:txBody>
        </p:sp>
        <p:sp>
          <p:nvSpPr>
            <p:cNvPr id="8" name="Rectangle 7"/>
            <p:cNvSpPr/>
            <p:nvPr/>
          </p:nvSpPr>
          <p:spPr>
            <a:xfrm>
              <a:off x="493364" y="2120923"/>
              <a:ext cx="3089318" cy="2292354"/>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defTabSz="672270"/>
              <a:endParaRPr lang="en-US" sz="588" kern="0">
                <a:solidFill>
                  <a:prstClr val="white"/>
                </a:solidFill>
              </a:endParaRPr>
            </a:p>
          </p:txBody>
        </p:sp>
        <p:sp>
          <p:nvSpPr>
            <p:cNvPr id="9" name="WindowTitle"/>
            <p:cNvSpPr txBox="1"/>
            <p:nvPr/>
          </p:nvSpPr>
          <p:spPr>
            <a:xfrm>
              <a:off x="549977" y="1949309"/>
              <a:ext cx="141344" cy="235454"/>
            </a:xfrm>
            <a:prstGeom prst="rect">
              <a:avLst/>
            </a:prstGeom>
            <a:noFill/>
          </p:spPr>
          <p:txBody>
            <a:bodyPr wrap="none" lIns="33611" tIns="13444" rIns="67222" bIns="20167" rtlCol="0" anchor="ctr" anchorCtr="0">
              <a:spAutoFit/>
            </a:bodyPr>
            <a:lstStyle/>
            <a:p>
              <a:pPr defTabSz="672270"/>
              <a:endParaRPr lang="en-US" sz="882" dirty="0">
                <a:solidFill>
                  <a:prstClr val="white"/>
                </a:solidFill>
                <a:ea typeface="Segoe UI" pitchFamily="34" charset="0"/>
                <a:cs typeface="Segoe UI" pitchFamily="34" charset="0"/>
              </a:endParaRPr>
            </a:p>
          </p:txBody>
        </p:sp>
        <p:cxnSp>
          <p:nvCxnSpPr>
            <p:cNvPr id="10" name="Line"/>
            <p:cNvCxnSpPr/>
            <p:nvPr/>
          </p:nvCxnSpPr>
          <p:spPr>
            <a:xfrm>
              <a:off x="3540856" y="2043694"/>
              <a:ext cx="24316" cy="27134"/>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11" name="Line"/>
            <p:cNvCxnSpPr/>
            <p:nvPr/>
          </p:nvCxnSpPr>
          <p:spPr>
            <a:xfrm flipH="1">
              <a:off x="3540856" y="2043694"/>
              <a:ext cx="24316" cy="27134"/>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12" name="Line"/>
            <p:cNvSpPr/>
            <p:nvPr/>
          </p:nvSpPr>
          <p:spPr>
            <a:xfrm rot="10800000" flipV="1">
              <a:off x="3485222" y="2047848"/>
              <a:ext cx="31417" cy="3256"/>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defTabSz="672270"/>
              <a:endParaRPr lang="en-US" sz="1323" dirty="0">
                <a:solidFill>
                  <a:prstClr val="white"/>
                </a:solidFill>
              </a:endParaRPr>
            </a:p>
          </p:txBody>
        </p:sp>
        <p:sp>
          <p:nvSpPr>
            <p:cNvPr id="13" name="Line"/>
            <p:cNvSpPr/>
            <p:nvPr/>
          </p:nvSpPr>
          <p:spPr>
            <a:xfrm rot="10800000" flipV="1">
              <a:off x="3484943" y="2045002"/>
              <a:ext cx="31417" cy="25826"/>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defTabSz="672270"/>
              <a:endParaRPr lang="en-US" sz="1323" dirty="0">
                <a:solidFill>
                  <a:prstClr val="white"/>
                </a:solidFill>
              </a:endParaRPr>
            </a:p>
          </p:txBody>
        </p:sp>
        <p:sp>
          <p:nvSpPr>
            <p:cNvPr id="14" name="Line"/>
            <p:cNvSpPr/>
            <p:nvPr/>
          </p:nvSpPr>
          <p:spPr>
            <a:xfrm rot="10800000" flipV="1">
              <a:off x="3433057" y="2068224"/>
              <a:ext cx="31417" cy="3256"/>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defTabSz="672270"/>
              <a:endParaRPr lang="en-US" sz="1323" dirty="0">
                <a:solidFill>
                  <a:prstClr val="white"/>
                </a:solidFill>
              </a:endParaRPr>
            </a:p>
          </p:txBody>
        </p:sp>
      </p:grpSp>
      <p:sp>
        <p:nvSpPr>
          <p:cNvPr id="15" name="Oval 14"/>
          <p:cNvSpPr/>
          <p:nvPr/>
        </p:nvSpPr>
        <p:spPr>
          <a:xfrm>
            <a:off x="1915089" y="2191086"/>
            <a:ext cx="36042" cy="38724"/>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71700" tIns="35850" rIns="71700" bIns="35850" rtlCol="0" anchor="ctr"/>
          <a:lstStyle/>
          <a:p>
            <a:pPr algn="ctr" defTabSz="672270"/>
            <a:endParaRPr lang="en-US" sz="1323">
              <a:solidFill>
                <a:prstClr val="white"/>
              </a:solidFill>
            </a:endParaRPr>
          </a:p>
        </p:txBody>
      </p:sp>
      <p:pic>
        <p:nvPicPr>
          <p:cNvPr id="16" name="Picture 6" descr="http://cordova.apache.org/images/cordova_bo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4600" y="2401760"/>
            <a:ext cx="1200179" cy="13502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53"/>
          <p:cNvSpPr txBox="1"/>
          <p:nvPr/>
        </p:nvSpPr>
        <p:spPr>
          <a:xfrm>
            <a:off x="1913286" y="4026300"/>
            <a:ext cx="2245660" cy="497848"/>
          </a:xfrm>
          <a:prstGeom prst="rect">
            <a:avLst/>
          </a:prstGeom>
          <a:noFill/>
        </p:spPr>
        <p:txBody>
          <a:bodyPr wrap="square" rtlCol="0">
            <a:spAutoFit/>
          </a:bodyPr>
          <a:lstStyle/>
          <a:p>
            <a:pPr algn="ctr" defTabSz="672270"/>
            <a:r>
              <a:rPr lang="en-US" sz="1323" dirty="0">
                <a:solidFill>
                  <a:srgbClr val="505050"/>
                </a:solidFill>
              </a:rPr>
              <a:t>Native Cordova app with the code stored locally</a:t>
            </a:r>
          </a:p>
        </p:txBody>
      </p:sp>
      <p:grpSp>
        <p:nvGrpSpPr>
          <p:cNvPr id="18" name="Group 17"/>
          <p:cNvGrpSpPr/>
          <p:nvPr/>
        </p:nvGrpSpPr>
        <p:grpSpPr>
          <a:xfrm>
            <a:off x="4751363" y="1785554"/>
            <a:ext cx="2520838" cy="2738592"/>
            <a:chOff x="4449332" y="1447800"/>
            <a:chExt cx="3429000" cy="3725203"/>
          </a:xfrm>
        </p:grpSpPr>
        <p:sp>
          <p:nvSpPr>
            <p:cNvPr id="19" name="TextBox 18"/>
            <p:cNvSpPr txBox="1"/>
            <p:nvPr/>
          </p:nvSpPr>
          <p:spPr>
            <a:xfrm>
              <a:off x="4449332" y="1447800"/>
              <a:ext cx="3429000" cy="492513"/>
            </a:xfrm>
            <a:prstGeom prst="rect">
              <a:avLst/>
            </a:prstGeom>
            <a:noFill/>
          </p:spPr>
          <p:txBody>
            <a:bodyPr wrap="square" rtlCol="0">
              <a:spAutoFit/>
            </a:bodyPr>
            <a:lstStyle/>
            <a:p>
              <a:pPr algn="ctr" defTabSz="672270"/>
              <a:r>
                <a:rPr lang="en-US" sz="1765">
                  <a:solidFill>
                    <a:srgbClr val="505050"/>
                  </a:solidFill>
                  <a:latin typeface="Segoe UI Light" panose="020B0502040204020203" pitchFamily="34" charset="0"/>
                  <a:cs typeface="Segoe UI Light" panose="020B0502040204020203" pitchFamily="34" charset="0"/>
                </a:rPr>
                <a:t>Hosted</a:t>
              </a:r>
              <a:endParaRPr lang="en-US" sz="1765" dirty="0">
                <a:solidFill>
                  <a:srgbClr val="505050"/>
                </a:solidFill>
                <a:latin typeface="Segoe UI Light" panose="020B0502040204020203" pitchFamily="34" charset="0"/>
                <a:cs typeface="Segoe UI Light" panose="020B0502040204020203" pitchFamily="34" charset="0"/>
              </a:endParaRPr>
            </a:p>
          </p:txBody>
        </p:sp>
        <p:grpSp>
          <p:nvGrpSpPr>
            <p:cNvPr id="20" name="Window"/>
            <p:cNvGrpSpPr/>
            <p:nvPr/>
          </p:nvGrpSpPr>
          <p:grpSpPr>
            <a:xfrm>
              <a:off x="4605180" y="1911260"/>
              <a:ext cx="3080357" cy="2454552"/>
              <a:chOff x="0" y="-172467"/>
              <a:chExt cx="9144000" cy="7030467"/>
            </a:xfrm>
          </p:grpSpPr>
          <p:grpSp>
            <p:nvGrpSpPr>
              <p:cNvPr id="24" name="Group 23"/>
              <p:cNvGrpSpPr/>
              <p:nvPr/>
            </p:nvGrpSpPr>
            <p:grpSpPr>
              <a:xfrm>
                <a:off x="0" y="-172467"/>
                <a:ext cx="9144000" cy="7030467"/>
                <a:chOff x="0" y="-172467"/>
                <a:chExt cx="9144000" cy="7030467"/>
              </a:xfrm>
            </p:grpSpPr>
            <p:sp>
              <p:nvSpPr>
                <p:cNvPr id="32" name="Rectangle 31"/>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defTabSz="672270"/>
                  <a:endParaRPr lang="en-US" sz="588" kern="0">
                    <a:solidFill>
                      <a:prstClr val="white"/>
                    </a:solidFill>
                  </a:endParaRPr>
                </a:p>
              </p:txBody>
            </p:sp>
            <p:sp>
              <p:nvSpPr>
                <p:cNvPr id="33" name="Rectangle 32"/>
                <p:cNvSpPr/>
                <p:nvPr/>
              </p:nvSpPr>
              <p:spPr>
                <a:xfrm>
                  <a:off x="76200" y="309484"/>
                  <a:ext cx="8991600" cy="6437733"/>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defTabSz="672270"/>
                  <a:endParaRPr lang="en-US" sz="588" kern="0">
                    <a:solidFill>
                      <a:prstClr val="white"/>
                    </a:solidFill>
                  </a:endParaRPr>
                </a:p>
              </p:txBody>
            </p:sp>
            <p:sp>
              <p:nvSpPr>
                <p:cNvPr id="34" name="WindowTitle"/>
                <p:cNvSpPr txBox="1"/>
                <p:nvPr/>
              </p:nvSpPr>
              <p:spPr>
                <a:xfrm>
                  <a:off x="240976" y="-172467"/>
                  <a:ext cx="411388" cy="661237"/>
                </a:xfrm>
                <a:prstGeom prst="rect">
                  <a:avLst/>
                </a:prstGeom>
                <a:noFill/>
              </p:spPr>
              <p:txBody>
                <a:bodyPr wrap="none" lIns="33611" tIns="13444" rIns="67222" bIns="20167" rtlCol="0" anchor="ctr" anchorCtr="0">
                  <a:spAutoFit/>
                </a:bodyPr>
                <a:lstStyle/>
                <a:p>
                  <a:pPr defTabSz="672270"/>
                  <a:endParaRPr lang="en-US" sz="882" dirty="0">
                    <a:solidFill>
                      <a:prstClr val="white"/>
                    </a:solidFill>
                    <a:ea typeface="Segoe UI" pitchFamily="34" charset="0"/>
                    <a:cs typeface="Segoe UI" pitchFamily="34" charset="0"/>
                  </a:endParaRPr>
                </a:p>
              </p:txBody>
            </p:sp>
          </p:grpSp>
          <p:grpSp>
            <p:nvGrpSpPr>
              <p:cNvPr id="25" name="Minimize - Maximize - Close"/>
              <p:cNvGrpSpPr/>
              <p:nvPr/>
            </p:nvGrpSpPr>
            <p:grpSpPr>
              <a:xfrm>
                <a:off x="8632311" y="92599"/>
                <a:ext cx="384527" cy="78032"/>
                <a:chOff x="9347642" y="131588"/>
                <a:chExt cx="384527" cy="78032"/>
              </a:xfrm>
            </p:grpSpPr>
            <p:cxnSp>
              <p:nvCxnSpPr>
                <p:cNvPr id="27"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8"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9"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defTabSz="672270"/>
                  <a:endParaRPr lang="en-US" sz="1323" dirty="0">
                    <a:solidFill>
                      <a:prstClr val="white"/>
                    </a:solidFill>
                  </a:endParaRPr>
                </a:p>
              </p:txBody>
            </p:sp>
            <p:sp>
              <p:nvSpPr>
                <p:cNvPr id="30"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defTabSz="672270"/>
                  <a:endParaRPr lang="en-US" sz="1323" dirty="0">
                    <a:solidFill>
                      <a:prstClr val="white"/>
                    </a:solidFill>
                  </a:endParaRPr>
                </a:p>
              </p:txBody>
            </p:sp>
            <p:sp>
              <p:nvSpPr>
                <p:cNvPr id="31"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defTabSz="672270"/>
                  <a:endParaRPr lang="en-US" sz="1323" dirty="0">
                    <a:solidFill>
                      <a:prstClr val="white"/>
                    </a:solidFill>
                  </a:endParaRPr>
                </a:p>
              </p:txBody>
            </p:sp>
          </p:grpSp>
          <p:sp>
            <p:nvSpPr>
              <p:cNvPr id="26" name="Oval 25"/>
              <p:cNvSpPr/>
              <p:nvPr/>
            </p:nvSpPr>
            <p:spPr>
              <a:xfrm>
                <a:off x="83477" y="80065"/>
                <a:ext cx="145536" cy="150875"/>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71700" tIns="35850" rIns="71700" bIns="35850" rtlCol="0" anchor="ctr"/>
              <a:lstStyle/>
              <a:p>
                <a:pPr algn="ctr" defTabSz="672270"/>
                <a:endParaRPr lang="en-US" sz="1323">
                  <a:solidFill>
                    <a:prstClr val="white"/>
                  </a:solidFill>
                </a:endParaRPr>
              </a:p>
            </p:txBody>
          </p:sp>
        </p:grpSp>
        <p:pic>
          <p:nvPicPr>
            <p:cNvPr id="21" name="Picture 10" descr="http://www.dragon1.com/images/cloud-computing-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231" y="2160448"/>
              <a:ext cx="2607202" cy="20857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cordova.apache.org/images/cordova_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2663726"/>
              <a:ext cx="877078" cy="98671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54"/>
            <p:cNvSpPr txBox="1"/>
            <p:nvPr/>
          </p:nvSpPr>
          <p:spPr>
            <a:xfrm>
              <a:off x="4626194" y="4495799"/>
              <a:ext cx="3054687" cy="677204"/>
            </a:xfrm>
            <a:prstGeom prst="rect">
              <a:avLst/>
            </a:prstGeom>
            <a:noFill/>
          </p:spPr>
          <p:txBody>
            <a:bodyPr wrap="square" rtlCol="0">
              <a:spAutoFit/>
            </a:bodyPr>
            <a:lstStyle/>
            <a:p>
              <a:pPr algn="ctr" defTabSz="672270"/>
              <a:r>
                <a:rPr lang="en-US" sz="1323" dirty="0">
                  <a:solidFill>
                    <a:srgbClr val="505050"/>
                  </a:solidFill>
                </a:rPr>
                <a:t>Native Cordova app with the code stored on a server</a:t>
              </a:r>
            </a:p>
          </p:txBody>
        </p:sp>
      </p:grpSp>
      <p:grpSp>
        <p:nvGrpSpPr>
          <p:cNvPr id="35" name="Group 34"/>
          <p:cNvGrpSpPr/>
          <p:nvPr/>
        </p:nvGrpSpPr>
        <p:grpSpPr>
          <a:xfrm>
            <a:off x="7749658" y="1785555"/>
            <a:ext cx="2520838" cy="2942257"/>
            <a:chOff x="8421867" y="1447800"/>
            <a:chExt cx="3429000" cy="4002242"/>
          </a:xfrm>
        </p:grpSpPr>
        <p:sp>
          <p:nvSpPr>
            <p:cNvPr id="36" name="TextBox 35"/>
            <p:cNvSpPr txBox="1"/>
            <p:nvPr/>
          </p:nvSpPr>
          <p:spPr>
            <a:xfrm>
              <a:off x="8421867" y="1447800"/>
              <a:ext cx="3429000" cy="492513"/>
            </a:xfrm>
            <a:prstGeom prst="rect">
              <a:avLst/>
            </a:prstGeom>
            <a:noFill/>
          </p:spPr>
          <p:txBody>
            <a:bodyPr wrap="square" rtlCol="0">
              <a:spAutoFit/>
            </a:bodyPr>
            <a:lstStyle/>
            <a:p>
              <a:pPr algn="ctr" defTabSz="672270"/>
              <a:r>
                <a:rPr lang="en-US" sz="1765">
                  <a:solidFill>
                    <a:srgbClr val="505050"/>
                  </a:solidFill>
                  <a:latin typeface="Segoe UI Light" panose="020B0502040204020203" pitchFamily="34" charset="0"/>
                  <a:cs typeface="Segoe UI Light" panose="020B0502040204020203" pitchFamily="34" charset="0"/>
                </a:rPr>
                <a:t>Embedded</a:t>
              </a:r>
              <a:endParaRPr lang="en-US" sz="1765" dirty="0">
                <a:solidFill>
                  <a:srgbClr val="505050"/>
                </a:solidFill>
                <a:latin typeface="Segoe UI Light" panose="020B0502040204020203" pitchFamily="34" charset="0"/>
                <a:cs typeface="Segoe UI Light" panose="020B0502040204020203" pitchFamily="34" charset="0"/>
              </a:endParaRPr>
            </a:p>
          </p:txBody>
        </p:sp>
        <p:grpSp>
          <p:nvGrpSpPr>
            <p:cNvPr id="37" name="Window"/>
            <p:cNvGrpSpPr/>
            <p:nvPr/>
          </p:nvGrpSpPr>
          <p:grpSpPr>
            <a:xfrm>
              <a:off x="8577715" y="1911260"/>
              <a:ext cx="3080357" cy="2454552"/>
              <a:chOff x="0" y="-172467"/>
              <a:chExt cx="9144000" cy="7030467"/>
            </a:xfrm>
          </p:grpSpPr>
          <p:grpSp>
            <p:nvGrpSpPr>
              <p:cNvPr id="43" name="Group 42"/>
              <p:cNvGrpSpPr/>
              <p:nvPr/>
            </p:nvGrpSpPr>
            <p:grpSpPr>
              <a:xfrm>
                <a:off x="0" y="-172467"/>
                <a:ext cx="9144000" cy="7030467"/>
                <a:chOff x="0" y="-172467"/>
                <a:chExt cx="9144000" cy="7030467"/>
              </a:xfrm>
            </p:grpSpPr>
            <p:sp>
              <p:nvSpPr>
                <p:cNvPr id="51" name="Rectangle 50"/>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defTabSz="672270"/>
                  <a:endParaRPr lang="en-US" sz="588" kern="0">
                    <a:solidFill>
                      <a:prstClr val="white"/>
                    </a:solidFill>
                  </a:endParaRPr>
                </a:p>
              </p:txBody>
            </p:sp>
            <p:sp>
              <p:nvSpPr>
                <p:cNvPr id="52" name="Rectangle 51"/>
                <p:cNvSpPr/>
                <p:nvPr/>
              </p:nvSpPr>
              <p:spPr>
                <a:xfrm>
                  <a:off x="76200" y="309484"/>
                  <a:ext cx="8991600" cy="6437733"/>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defTabSz="672270"/>
                  <a:endParaRPr lang="en-US" sz="588" kern="0">
                    <a:solidFill>
                      <a:prstClr val="white"/>
                    </a:solidFill>
                  </a:endParaRPr>
                </a:p>
              </p:txBody>
            </p:sp>
            <p:sp>
              <p:nvSpPr>
                <p:cNvPr id="53" name="WindowTitle"/>
                <p:cNvSpPr txBox="1"/>
                <p:nvPr/>
              </p:nvSpPr>
              <p:spPr>
                <a:xfrm>
                  <a:off x="240976" y="-172467"/>
                  <a:ext cx="411388" cy="661237"/>
                </a:xfrm>
                <a:prstGeom prst="rect">
                  <a:avLst/>
                </a:prstGeom>
                <a:noFill/>
              </p:spPr>
              <p:txBody>
                <a:bodyPr wrap="none" lIns="33611" tIns="13444" rIns="67222" bIns="20167" rtlCol="0" anchor="ctr" anchorCtr="0">
                  <a:spAutoFit/>
                </a:bodyPr>
                <a:lstStyle/>
                <a:p>
                  <a:pPr defTabSz="672270"/>
                  <a:endParaRPr lang="en-US" sz="882" dirty="0">
                    <a:solidFill>
                      <a:prstClr val="white"/>
                    </a:solidFill>
                    <a:ea typeface="Segoe UI" pitchFamily="34" charset="0"/>
                    <a:cs typeface="Segoe UI" pitchFamily="34" charset="0"/>
                  </a:endParaRPr>
                </a:p>
              </p:txBody>
            </p:sp>
          </p:grpSp>
          <p:grpSp>
            <p:nvGrpSpPr>
              <p:cNvPr id="44" name="Minimize - Maximize - Close"/>
              <p:cNvGrpSpPr/>
              <p:nvPr/>
            </p:nvGrpSpPr>
            <p:grpSpPr>
              <a:xfrm>
                <a:off x="8632311" y="92599"/>
                <a:ext cx="384527" cy="78032"/>
                <a:chOff x="9347642" y="131588"/>
                <a:chExt cx="384527" cy="78032"/>
              </a:xfrm>
            </p:grpSpPr>
            <p:cxnSp>
              <p:nvCxnSpPr>
                <p:cNvPr id="46"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47"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48"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defTabSz="672270"/>
                  <a:endParaRPr lang="en-US" sz="1323" dirty="0">
                    <a:solidFill>
                      <a:prstClr val="white"/>
                    </a:solidFill>
                  </a:endParaRPr>
                </a:p>
              </p:txBody>
            </p:sp>
            <p:sp>
              <p:nvSpPr>
                <p:cNvPr id="49"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defTabSz="672270"/>
                  <a:endParaRPr lang="en-US" sz="1323" dirty="0">
                    <a:solidFill>
                      <a:prstClr val="white"/>
                    </a:solidFill>
                  </a:endParaRPr>
                </a:p>
              </p:txBody>
            </p:sp>
            <p:sp>
              <p:nvSpPr>
                <p:cNvPr id="50"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defTabSz="672270"/>
                  <a:endParaRPr lang="en-US" sz="1323" dirty="0">
                    <a:solidFill>
                      <a:prstClr val="white"/>
                    </a:solidFill>
                  </a:endParaRPr>
                </a:p>
              </p:txBody>
            </p:sp>
          </p:grpSp>
          <p:sp>
            <p:nvSpPr>
              <p:cNvPr id="45" name="Oval 44"/>
              <p:cNvSpPr/>
              <p:nvPr/>
            </p:nvSpPr>
            <p:spPr>
              <a:xfrm>
                <a:off x="83477" y="80065"/>
                <a:ext cx="145536" cy="150875"/>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71700" tIns="35850" rIns="71700" bIns="35850" rtlCol="0" anchor="ctr"/>
              <a:lstStyle/>
              <a:p>
                <a:pPr algn="ctr" defTabSz="672270"/>
                <a:endParaRPr lang="en-US" sz="1323">
                  <a:solidFill>
                    <a:prstClr val="white"/>
                  </a:solidFill>
                </a:endParaRPr>
              </a:p>
            </p:txBody>
          </p:sp>
        </p:grpSp>
        <p:pic>
          <p:nvPicPr>
            <p:cNvPr id="38" name="Picture 2"/>
            <p:cNvPicPr>
              <a:picLocks noChangeAspect="1"/>
            </p:cNvPicPr>
            <p:nvPr/>
          </p:nvPicPr>
          <p:blipFill>
            <a:blip r:embed="rId5"/>
            <a:stretch>
              <a:fillRect/>
            </a:stretch>
          </p:blipFill>
          <p:spPr>
            <a:xfrm>
              <a:off x="8822514" y="2245798"/>
              <a:ext cx="1142968" cy="911285"/>
            </a:xfrm>
            <a:prstGeom prst="rect">
              <a:avLst/>
            </a:prstGeom>
          </p:spPr>
        </p:pic>
        <p:pic>
          <p:nvPicPr>
            <p:cNvPr id="39" name="Picture 4"/>
            <p:cNvPicPr>
              <a:picLocks noChangeAspect="1"/>
            </p:cNvPicPr>
            <p:nvPr/>
          </p:nvPicPr>
          <p:blipFill>
            <a:blip r:embed="rId5"/>
            <a:stretch>
              <a:fillRect/>
            </a:stretch>
          </p:blipFill>
          <p:spPr>
            <a:xfrm>
              <a:off x="10286176" y="2245797"/>
              <a:ext cx="1142968" cy="911285"/>
            </a:xfrm>
            <a:prstGeom prst="rect">
              <a:avLst/>
            </a:prstGeom>
          </p:spPr>
        </p:pic>
        <p:pic>
          <p:nvPicPr>
            <p:cNvPr id="40" name="Picture 5"/>
            <p:cNvPicPr>
              <a:picLocks noChangeAspect="1"/>
            </p:cNvPicPr>
            <p:nvPr/>
          </p:nvPicPr>
          <p:blipFill>
            <a:blip r:embed="rId5"/>
            <a:stretch>
              <a:fillRect/>
            </a:stretch>
          </p:blipFill>
          <p:spPr>
            <a:xfrm>
              <a:off x="8822514" y="3265133"/>
              <a:ext cx="1142968" cy="911285"/>
            </a:xfrm>
            <a:prstGeom prst="rect">
              <a:avLst/>
            </a:prstGeom>
          </p:spPr>
        </p:pic>
        <p:pic>
          <p:nvPicPr>
            <p:cNvPr id="41" name="Picture 20"/>
            <p:cNvPicPr>
              <a:picLocks noChangeAspect="1"/>
            </p:cNvPicPr>
            <p:nvPr/>
          </p:nvPicPr>
          <p:blipFill>
            <a:blip r:embed="rId5"/>
            <a:stretch>
              <a:fillRect/>
            </a:stretch>
          </p:blipFill>
          <p:spPr>
            <a:xfrm>
              <a:off x="10286176" y="3265132"/>
              <a:ext cx="1142968" cy="911285"/>
            </a:xfrm>
            <a:prstGeom prst="rect">
              <a:avLst/>
            </a:prstGeom>
          </p:spPr>
        </p:pic>
        <p:sp>
          <p:nvSpPr>
            <p:cNvPr id="42" name="TextBox 55"/>
            <p:cNvSpPr txBox="1"/>
            <p:nvPr/>
          </p:nvSpPr>
          <p:spPr>
            <a:xfrm>
              <a:off x="8609023" y="4495799"/>
              <a:ext cx="3054687" cy="954243"/>
            </a:xfrm>
            <a:prstGeom prst="rect">
              <a:avLst/>
            </a:prstGeom>
            <a:noFill/>
          </p:spPr>
          <p:txBody>
            <a:bodyPr wrap="square" rtlCol="0">
              <a:spAutoFit/>
            </a:bodyPr>
            <a:lstStyle/>
            <a:p>
              <a:pPr algn="ctr" defTabSz="672270"/>
              <a:r>
                <a:rPr lang="en-US" sz="1323" dirty="0">
                  <a:solidFill>
                    <a:srgbClr val="505050"/>
                  </a:solidFill>
                </a:rPr>
                <a:t>Cordova apps housed within a broader native application</a:t>
              </a:r>
            </a:p>
          </p:txBody>
        </p:sp>
      </p:grpSp>
    </p:spTree>
    <p:extLst>
      <p:ext uri="{BB962C8B-B14F-4D97-AF65-F5344CB8AC3E}">
        <p14:creationId xmlns:p14="http://schemas.microsoft.com/office/powerpoint/2010/main" val="2778128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Hosted Web Apps</a:t>
            </a:r>
            <a:endParaRPr lang="en-US" dirty="0"/>
          </a:p>
        </p:txBody>
      </p:sp>
    </p:spTree>
    <p:extLst>
      <p:ext uri="{BB962C8B-B14F-4D97-AF65-F5344CB8AC3E}">
        <p14:creationId xmlns:p14="http://schemas.microsoft.com/office/powerpoint/2010/main" val="69528520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715537"/>
          </a:xfrm>
        </p:spPr>
        <p:txBody>
          <a:bodyPr/>
          <a:lstStyle/>
          <a:p>
            <a:r>
              <a:rPr lang="en-US" dirty="0" smtClean="0"/>
              <a:t>Publish your website to the Windows store</a:t>
            </a:r>
          </a:p>
          <a:p>
            <a:r>
              <a:rPr lang="en-US" dirty="0" smtClean="0"/>
              <a:t>Call Windows Universal APIs from JS on your website</a:t>
            </a:r>
          </a:p>
          <a:p>
            <a:r>
              <a:rPr lang="en-US" dirty="0" smtClean="0"/>
              <a:t>Mix in native code, accessible from the site</a:t>
            </a:r>
          </a:p>
          <a:p>
            <a:r>
              <a:rPr lang="en-US" dirty="0" smtClean="0"/>
              <a:t>Integrate with Cortana</a:t>
            </a:r>
            <a:endParaRPr lang="en-US" dirty="0"/>
          </a:p>
        </p:txBody>
      </p:sp>
      <p:sp>
        <p:nvSpPr>
          <p:cNvPr id="4" name="Title 3"/>
          <p:cNvSpPr>
            <a:spLocks noGrp="1"/>
          </p:cNvSpPr>
          <p:nvPr>
            <p:ph type="title"/>
          </p:nvPr>
        </p:nvSpPr>
        <p:spPr/>
        <p:txBody>
          <a:bodyPr/>
          <a:lstStyle/>
          <a:p>
            <a:r>
              <a:rPr lang="en-US" dirty="0" smtClean="0"/>
              <a:t>Hosted Web Apps</a:t>
            </a:r>
            <a:endParaRPr lang="en-US" dirty="0"/>
          </a:p>
        </p:txBody>
      </p:sp>
      <p:pic>
        <p:nvPicPr>
          <p:cNvPr id="6" name="Picture 1" descr="image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4701" y="4132670"/>
            <a:ext cx="3622418" cy="1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9735" y="4400126"/>
            <a:ext cx="937917" cy="166871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2970" y="4607219"/>
            <a:ext cx="1000878" cy="1432976"/>
          </a:xfrm>
          <a:prstGeom prst="rect">
            <a:avLst/>
          </a:prstGeom>
        </p:spPr>
      </p:pic>
      <p:sp>
        <p:nvSpPr>
          <p:cNvPr id="9" name="Rectangle 8"/>
          <p:cNvSpPr/>
          <p:nvPr/>
        </p:nvSpPr>
        <p:spPr>
          <a:xfrm>
            <a:off x="2261305" y="4121481"/>
            <a:ext cx="3635814" cy="1947357"/>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72290"/>
            <a:endParaRPr lang="en-US" sz="1350" dirty="0">
              <a:solidFill>
                <a:srgbClr val="1A1A1A">
                  <a:lumMod val="50000"/>
                  <a:lumOff val="50000"/>
                </a:srgbClr>
              </a:solidFill>
            </a:endParaRPr>
          </a:p>
        </p:txBody>
      </p:sp>
      <p:sp>
        <p:nvSpPr>
          <p:cNvPr id="10" name="Rectangle 9"/>
          <p:cNvSpPr/>
          <p:nvPr/>
        </p:nvSpPr>
        <p:spPr>
          <a:xfrm>
            <a:off x="6170702" y="4400127"/>
            <a:ext cx="937917" cy="166871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72290"/>
            <a:endParaRPr lang="en-US" sz="1350" dirty="0">
              <a:solidFill>
                <a:srgbClr val="1A1A1A">
                  <a:lumMod val="50000"/>
                  <a:lumOff val="50000"/>
                </a:srgbClr>
              </a:solidFill>
            </a:endParaRPr>
          </a:p>
        </p:txBody>
      </p:sp>
      <p:sp>
        <p:nvSpPr>
          <p:cNvPr id="11" name="Rectangle 10"/>
          <p:cNvSpPr/>
          <p:nvPr/>
        </p:nvSpPr>
        <p:spPr>
          <a:xfrm>
            <a:off x="3694076" y="5114783"/>
            <a:ext cx="770272" cy="246853"/>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0"/>
            <a:r>
              <a:rPr lang="en-US" sz="600" dirty="0">
                <a:solidFill>
                  <a:prstClr val="white"/>
                </a:solidFill>
              </a:rPr>
              <a:t>Native APIs</a:t>
            </a:r>
          </a:p>
        </p:txBody>
      </p:sp>
      <p:sp>
        <p:nvSpPr>
          <p:cNvPr id="12" name="Rectangle 11"/>
          <p:cNvSpPr/>
          <p:nvPr/>
        </p:nvSpPr>
        <p:spPr>
          <a:xfrm>
            <a:off x="6245180" y="5323708"/>
            <a:ext cx="770272" cy="246853"/>
          </a:xfrm>
          <a:prstGeom prst="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0"/>
            <a:r>
              <a:rPr lang="en-US" sz="600" dirty="0">
                <a:solidFill>
                  <a:prstClr val="white"/>
                </a:solidFill>
              </a:rPr>
              <a:t>Native APIs</a:t>
            </a:r>
          </a:p>
        </p:txBody>
      </p:sp>
      <p:sp>
        <p:nvSpPr>
          <p:cNvPr id="13" name="TextBox 12"/>
          <p:cNvSpPr txBox="1"/>
          <p:nvPr/>
        </p:nvSpPr>
        <p:spPr>
          <a:xfrm>
            <a:off x="8152842" y="5030458"/>
            <a:ext cx="502549" cy="226294"/>
          </a:xfrm>
          <a:prstGeom prst="rect">
            <a:avLst/>
          </a:prstGeom>
          <a:solidFill>
            <a:schemeClr val="bg1"/>
          </a:solidFill>
        </p:spPr>
        <p:txBody>
          <a:bodyPr wrap="square" lIns="0" rIns="0" rtlCol="0">
            <a:spAutoFit/>
          </a:bodyPr>
          <a:lstStyle/>
          <a:p>
            <a:r>
              <a:rPr lang="en-US" sz="490" dirty="0"/>
              <a:t>Trip to Barcelona</a:t>
            </a:r>
          </a:p>
          <a:p>
            <a:r>
              <a:rPr lang="en-US" sz="392" dirty="0"/>
              <a:t>3/25/2015 All Day</a:t>
            </a:r>
          </a:p>
        </p:txBody>
      </p:sp>
      <p:sp>
        <p:nvSpPr>
          <p:cNvPr id="14" name="TextBox 13"/>
          <p:cNvSpPr txBox="1"/>
          <p:nvPr/>
        </p:nvSpPr>
        <p:spPr>
          <a:xfrm>
            <a:off x="8147907" y="5266660"/>
            <a:ext cx="648812" cy="152671"/>
          </a:xfrm>
          <a:prstGeom prst="rect">
            <a:avLst/>
          </a:prstGeom>
          <a:solidFill>
            <a:schemeClr val="bg1"/>
          </a:solidFill>
        </p:spPr>
        <p:txBody>
          <a:bodyPr wrap="square" lIns="0" rtlCol="0">
            <a:spAutoFit/>
          </a:bodyPr>
          <a:lstStyle/>
          <a:p>
            <a:r>
              <a:rPr lang="en-US" sz="392" dirty="0"/>
              <a:t>Notes: Return to work </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2970" y="4606955"/>
            <a:ext cx="1000878" cy="1432976"/>
          </a:xfrm>
          <a:prstGeom prst="rect">
            <a:avLst/>
          </a:prstGeom>
        </p:spPr>
      </p:pic>
      <p:sp>
        <p:nvSpPr>
          <p:cNvPr id="16" name="Rectangle 15"/>
          <p:cNvSpPr/>
          <p:nvPr/>
        </p:nvSpPr>
        <p:spPr>
          <a:xfrm rot="20921492">
            <a:off x="8929382" y="4287237"/>
            <a:ext cx="1586685" cy="847856"/>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90"/>
            <a:r>
              <a:rPr lang="en-US" sz="1500" dirty="0">
                <a:solidFill>
                  <a:srgbClr val="1A1A1A">
                    <a:lumMod val="75000"/>
                    <a:lumOff val="25000"/>
                  </a:srgbClr>
                </a:solidFill>
                <a:latin typeface="Segoe Print" panose="02000600000000000000" pitchFamily="2" charset="0"/>
              </a:rPr>
              <a:t>Feature Detect Windows</a:t>
            </a:r>
          </a:p>
        </p:txBody>
      </p:sp>
    </p:spTree>
    <p:extLst>
      <p:ext uri="{BB962C8B-B14F-4D97-AF65-F5344CB8AC3E}">
        <p14:creationId xmlns:p14="http://schemas.microsoft.com/office/powerpoint/2010/main" val="3585330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xit" presetSubtype="0" fill="hold" nodeType="withEffect">
                                  <p:stCondLst>
                                    <p:cond delay="0"/>
                                  </p:stCondLst>
                                  <p:childTnLst>
                                    <p:animEffect transition="out" filter="fade">
                                      <p:cBhvr>
                                        <p:cTn id="9" dur="1000"/>
                                        <p:tgtEl>
                                          <p:spTgt spid="15"/>
                                        </p:tgtEl>
                                      </p:cBhvr>
                                    </p:animEffect>
                                    <p:set>
                                      <p:cBhvr>
                                        <p:cTn id="10" dur="1" fill="hold">
                                          <p:stCondLst>
                                            <p:cond delay="999"/>
                                          </p:stCondLst>
                                        </p:cTn>
                                        <p:tgtEl>
                                          <p:spTgt spid="15"/>
                                        </p:tgtEl>
                                        <p:attrNameLst>
                                          <p:attrName>style.visibility</p:attrName>
                                        </p:attrNameLst>
                                      </p:cBhvr>
                                      <p:to>
                                        <p:strVal val="hidden"/>
                                      </p:to>
                                    </p:set>
                                  </p:childTnLst>
                                </p:cTn>
                              </p:par>
                              <p:par>
                                <p:cTn id="11" presetID="10" presetClass="entr" presetSubtype="0" fill="hold"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300"/>
                                  </p:stCondLst>
                                  <p:childTnLst>
                                    <p:set>
                                      <p:cBhvr>
                                        <p:cTn id="19" dur="1" fill="hold">
                                          <p:stCondLst>
                                            <p:cond delay="0"/>
                                          </p:stCondLst>
                                        </p:cTn>
                                        <p:tgtEl>
                                          <p:spTgt spid="16"/>
                                        </p:tgtEl>
                                        <p:attrNameLst>
                                          <p:attrName>style.visibility</p:attrName>
                                        </p:attrNameLst>
                                      </p:cBhvr>
                                      <p:to>
                                        <p:strVal val="visible"/>
                                      </p:to>
                                    </p:set>
                                  </p:childTnLst>
                                </p:cTn>
                              </p:par>
                              <p:par>
                                <p:cTn id="20" presetID="10" presetClass="entr" presetSubtype="0" fill="hold" grpId="0" nodeType="withEffect">
                                  <p:stCondLst>
                                    <p:cond delay="3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r>
              <a:rPr lang="en-US" dirty="0" err="1" smtClean="0"/>
              <a:t>Shiftr</a:t>
            </a:r>
            <a:r>
              <a:rPr lang="en-US" smtClean="0"/>
              <a:t> Connections</a:t>
            </a:r>
            <a:endParaRPr lang="en-US"/>
          </a:p>
        </p:txBody>
      </p:sp>
      <p:sp>
        <p:nvSpPr>
          <p:cNvPr id="3" name="Title 2"/>
          <p:cNvSpPr>
            <a:spLocks noGrp="1"/>
          </p:cNvSpPr>
          <p:nvPr>
            <p:ph type="title"/>
          </p:nvPr>
        </p:nvSpPr>
        <p:spPr/>
        <p:txBody>
          <a:bodyPr/>
          <a:lstStyle/>
          <a:p>
            <a:r>
              <a:rPr lang="en-US" dirty="0" smtClean="0"/>
              <a:t>Hosted App Demo</a:t>
            </a:r>
            <a:endParaRPr lang="en-US" dirty="0"/>
          </a:p>
        </p:txBody>
      </p:sp>
    </p:spTree>
    <p:extLst>
      <p:ext uri="{BB962C8B-B14F-4D97-AF65-F5344CB8AC3E}">
        <p14:creationId xmlns:p14="http://schemas.microsoft.com/office/powerpoint/2010/main" val="234140850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683264"/>
          </a:xfrm>
        </p:spPr>
        <p:txBody>
          <a:bodyPr/>
          <a:lstStyle/>
          <a:p>
            <a:pPr marL="0" indent="0">
              <a:buNone/>
            </a:pPr>
            <a:r>
              <a:rPr lang="en-US" sz="3600" dirty="0" err="1" smtClean="0"/>
              <a:t>AppxManifest</a:t>
            </a:r>
            <a:r>
              <a:rPr lang="en-US" sz="3600" dirty="0" smtClean="0"/>
              <a:t> URI Allow List (</a:t>
            </a:r>
            <a:r>
              <a:rPr lang="en-US" sz="3600" dirty="0" err="1" smtClean="0"/>
              <a:t>ApplicationContentUriRules</a:t>
            </a:r>
            <a:r>
              <a:rPr lang="en-US" sz="3600" dirty="0" smtClean="0"/>
              <a:t>)</a:t>
            </a:r>
            <a:endParaRPr lang="en-US" sz="3600" dirty="0"/>
          </a:p>
        </p:txBody>
      </p:sp>
      <p:sp>
        <p:nvSpPr>
          <p:cNvPr id="3" name="Title 2"/>
          <p:cNvSpPr>
            <a:spLocks noGrp="1"/>
          </p:cNvSpPr>
          <p:nvPr>
            <p:ph type="title"/>
          </p:nvPr>
        </p:nvSpPr>
        <p:spPr/>
        <p:txBody>
          <a:bodyPr/>
          <a:lstStyle/>
          <a:p>
            <a:r>
              <a:rPr lang="en-US" dirty="0" smtClean="0"/>
              <a:t>Allow Access to Windows APIs</a:t>
            </a:r>
            <a:endParaRPr lang="en-US" dirty="0"/>
          </a:p>
        </p:txBody>
      </p:sp>
      <p:sp>
        <p:nvSpPr>
          <p:cNvPr id="4" name="Content Placeholder 2"/>
          <p:cNvSpPr txBox="1">
            <a:spLocks/>
          </p:cNvSpPr>
          <p:nvPr/>
        </p:nvSpPr>
        <p:spPr>
          <a:xfrm>
            <a:off x="568047" y="2308470"/>
            <a:ext cx="11553447" cy="3026509"/>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66" b="1">
                <a:latin typeface="Consolas" panose="020B0609020204030204" pitchFamily="49" charset="0"/>
                <a:cs typeface="Consolas" panose="020B0609020204030204" pitchFamily="49" charset="0"/>
              </a:rPr>
              <a:t>WindowsRuntimeAccess</a:t>
            </a:r>
            <a:r>
              <a:rPr lang="en-US" sz="2666">
                <a:latin typeface="Consolas" panose="020B0609020204030204" pitchFamily="49" charset="0"/>
                <a:cs typeface="Consolas" panose="020B0609020204030204" pitchFamily="49" charset="0"/>
              </a:rPr>
              <a:t>=</a:t>
            </a:r>
          </a:p>
          <a:p>
            <a:r>
              <a:rPr lang="en-US" sz="2666">
                <a:latin typeface="Consolas" panose="020B0609020204030204" pitchFamily="49" charset="0"/>
                <a:cs typeface="Consolas" panose="020B0609020204030204" pitchFamily="49" charset="0"/>
              </a:rPr>
              <a:t>"</a:t>
            </a:r>
            <a:r>
              <a:rPr lang="en-US" sz="2666" b="1">
                <a:solidFill>
                  <a:srgbClr val="00B050"/>
                </a:solidFill>
                <a:latin typeface="Consolas" panose="020B0609020204030204" pitchFamily="49" charset="0"/>
                <a:cs typeface="Consolas" panose="020B0609020204030204" pitchFamily="49" charset="0"/>
              </a:rPr>
              <a:t>all</a:t>
            </a:r>
            <a:r>
              <a:rPr lang="en-US" sz="2666">
                <a:latin typeface="Consolas" panose="020B0609020204030204" pitchFamily="49" charset="0"/>
                <a:cs typeface="Consolas" panose="020B0609020204030204" pitchFamily="49" charset="0"/>
              </a:rPr>
              <a:t>" Match="</a:t>
            </a:r>
            <a:r>
              <a:rPr lang="en-US" sz="2666" b="1">
                <a:solidFill>
                  <a:srgbClr val="00B0F0"/>
                </a:solidFill>
                <a:latin typeface="Consolas" panose="020B0609020204030204" pitchFamily="49" charset="0"/>
                <a:cs typeface="Consolas" panose="020B0609020204030204" pitchFamily="49" charset="0"/>
              </a:rPr>
              <a:t>https://*.websites.net</a:t>
            </a:r>
            <a:r>
              <a:rPr lang="en-US" sz="2666">
                <a:solidFill>
                  <a:srgbClr val="00B0F0"/>
                </a:solidFill>
                <a:latin typeface="Consolas" panose="020B0609020204030204" pitchFamily="49" charset="0"/>
                <a:cs typeface="Consolas" panose="020B0609020204030204" pitchFamily="49" charset="0"/>
              </a:rPr>
              <a:t>/</a:t>
            </a:r>
            <a:r>
              <a:rPr lang="en-US" sz="2666">
                <a:latin typeface="Consolas" panose="020B0609020204030204" pitchFamily="49" charset="0"/>
                <a:cs typeface="Consolas" panose="020B0609020204030204" pitchFamily="49" charset="0"/>
              </a:rPr>
              <a:t>"</a:t>
            </a:r>
          </a:p>
          <a:p>
            <a:r>
              <a:rPr lang="en-US" sz="2666">
                <a:latin typeface="Consolas" panose="020B0609020204030204" pitchFamily="49" charset="0"/>
                <a:cs typeface="Consolas" panose="020B0609020204030204" pitchFamily="49" charset="0"/>
              </a:rPr>
              <a:t>"</a:t>
            </a:r>
            <a:r>
              <a:rPr lang="en-US" sz="2666" b="1">
                <a:solidFill>
                  <a:srgbClr val="FFC000"/>
                </a:solidFill>
                <a:latin typeface="Consolas" panose="020B0609020204030204" pitchFamily="49" charset="0"/>
                <a:cs typeface="Consolas" panose="020B0609020204030204" pitchFamily="49" charset="0"/>
              </a:rPr>
              <a:t>allowForWebOnly</a:t>
            </a:r>
            <a:r>
              <a:rPr lang="en-US" sz="2666">
                <a:latin typeface="Consolas" panose="020B0609020204030204" pitchFamily="49" charset="0"/>
                <a:cs typeface="Consolas" panose="020B0609020204030204" pitchFamily="49" charset="0"/>
              </a:rPr>
              <a:t>" Match=</a:t>
            </a:r>
            <a:r>
              <a:rPr lang="en-US" sz="2666" b="1">
                <a:solidFill>
                  <a:srgbClr val="00B0F0"/>
                </a:solidFill>
                <a:latin typeface="Consolas" panose="020B0609020204030204" pitchFamily="49" charset="0"/>
                <a:cs typeface="Consolas" panose="020B0609020204030204" pitchFamily="49" charset="0"/>
                <a:hlinkClick r:id="rId2"/>
              </a:rPr>
              <a:t>https://*.website.net/</a:t>
            </a:r>
            <a:endParaRPr lang="en-US" sz="2666">
              <a:latin typeface="Consolas" panose="020B0609020204030204" pitchFamily="49" charset="0"/>
              <a:cs typeface="Consolas" panose="020B0609020204030204" pitchFamily="49" charset="0"/>
            </a:endParaRPr>
          </a:p>
          <a:p>
            <a:pPr lvl="1"/>
            <a:r>
              <a:rPr lang="en-US" sz="1866">
                <a:latin typeface="Consolas" panose="020B0609020204030204" pitchFamily="49" charset="0"/>
                <a:cs typeface="Consolas" panose="020B0609020204030204" pitchFamily="49" charset="0"/>
              </a:rPr>
              <a:t>Developers can control the Universal APIs they want to expose </a:t>
            </a:r>
          </a:p>
          <a:p>
            <a:r>
              <a:rPr lang="en-US" sz="2666">
                <a:latin typeface="Consolas" panose="020B0609020204030204" pitchFamily="49" charset="0"/>
                <a:cs typeface="Consolas" panose="020B0609020204030204" pitchFamily="49" charset="0"/>
              </a:rPr>
              <a:t>"</a:t>
            </a:r>
            <a:r>
              <a:rPr lang="en-US" sz="2666" b="1">
                <a:solidFill>
                  <a:srgbClr val="FF0000"/>
                </a:solidFill>
                <a:latin typeface="Consolas" panose="020B0609020204030204" pitchFamily="49" charset="0"/>
                <a:cs typeface="Consolas" panose="020B0609020204030204" pitchFamily="49" charset="0"/>
              </a:rPr>
              <a:t>none</a:t>
            </a:r>
            <a:r>
              <a:rPr lang="en-US" sz="2666">
                <a:latin typeface="Consolas" panose="020B0609020204030204" pitchFamily="49" charset="0"/>
                <a:cs typeface="Consolas" panose="020B0609020204030204" pitchFamily="49" charset="0"/>
              </a:rPr>
              <a:t>" Match="</a:t>
            </a:r>
            <a:r>
              <a:rPr lang="en-US" sz="2666" b="1">
                <a:solidFill>
                  <a:srgbClr val="00B0F0"/>
                </a:solidFill>
                <a:latin typeface="Consolas" panose="020B0609020204030204" pitchFamily="49" charset="0"/>
                <a:cs typeface="Consolas" panose="020B0609020204030204" pitchFamily="49" charset="0"/>
              </a:rPr>
              <a:t>http://ads.website.net/</a:t>
            </a:r>
            <a:r>
              <a:rPr lang="en-US" sz="2666">
                <a:latin typeface="Consolas" panose="020B0609020204030204" pitchFamily="49" charset="0"/>
                <a:cs typeface="Consolas" panose="020B0609020204030204" pitchFamily="49" charset="0"/>
              </a:rPr>
              <a:t>"</a:t>
            </a:r>
          </a:p>
          <a:p>
            <a:pPr lvl="1"/>
            <a:r>
              <a:rPr lang="en-US" sz="1866">
                <a:latin typeface="Consolas" panose="020B0609020204030204" pitchFamily="49" charset="0"/>
                <a:cs typeface="Consolas" panose="020B0609020204030204" pitchFamily="49" charset="0"/>
              </a:rPr>
              <a:t>Default is no access</a:t>
            </a:r>
            <a:endParaRPr lang="en-US" sz="1866"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21520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2051739"/>
          </a:xfrm>
        </p:spPr>
        <p:txBody>
          <a:bodyPr/>
          <a:lstStyle/>
          <a:p>
            <a:r>
              <a:rPr lang="en-US" dirty="0" smtClean="0"/>
              <a:t>Add a Voice Command Definition file on your server</a:t>
            </a:r>
          </a:p>
          <a:p>
            <a:r>
              <a:rPr lang="en-US" dirty="0" smtClean="0"/>
              <a:t>Add a meta element tag in your HTML</a:t>
            </a:r>
          </a:p>
          <a:p>
            <a:r>
              <a:rPr lang="en-US" dirty="0" smtClean="0"/>
              <a:t>Handle the Cortana activation in your JavaScript</a:t>
            </a:r>
            <a:endParaRPr lang="en-US" dirty="0"/>
          </a:p>
        </p:txBody>
      </p:sp>
      <p:sp>
        <p:nvSpPr>
          <p:cNvPr id="4" name="Title 3"/>
          <p:cNvSpPr>
            <a:spLocks noGrp="1"/>
          </p:cNvSpPr>
          <p:nvPr>
            <p:ph type="title"/>
          </p:nvPr>
        </p:nvSpPr>
        <p:spPr/>
        <p:txBody>
          <a:bodyPr/>
          <a:lstStyle/>
          <a:p>
            <a:r>
              <a:rPr lang="en-US" dirty="0" smtClean="0"/>
              <a:t>Cortana Integration</a:t>
            </a:r>
            <a:endParaRPr lang="en-US" dirty="0"/>
          </a:p>
        </p:txBody>
      </p:sp>
      <p:sp>
        <p:nvSpPr>
          <p:cNvPr id="6" name="Rectangle 5"/>
          <p:cNvSpPr/>
          <p:nvPr/>
        </p:nvSpPr>
        <p:spPr>
          <a:xfrm>
            <a:off x="1950135" y="3315937"/>
            <a:ext cx="8267744" cy="486574"/>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176" dirty="0">
                <a:solidFill>
                  <a:srgbClr val="232832"/>
                </a:solidFill>
              </a:rPr>
              <a:t>&lt;meta name="msapplication-cortanavcd" content="http://mysite.com/vcd.xml"/&gt;</a:t>
            </a:r>
            <a:r>
              <a:rPr lang="it-IT" sz="1176" dirty="0">
                <a:solidFill>
                  <a:srgbClr val="FFFFFF"/>
                </a:solidFill>
              </a:rPr>
              <a:t>" content="http://flightarcade.azurewebsites.net/vcd/vcd.xml"/&gt;</a:t>
            </a:r>
            <a:endParaRPr lang="en-US" sz="1176" dirty="0">
              <a:solidFill>
                <a:srgbClr val="FFFFFF"/>
              </a:solidFill>
            </a:endParaRPr>
          </a:p>
        </p:txBody>
      </p:sp>
      <p:sp>
        <p:nvSpPr>
          <p:cNvPr id="7" name="Rectangle 6"/>
          <p:cNvSpPr/>
          <p:nvPr/>
        </p:nvSpPr>
        <p:spPr>
          <a:xfrm>
            <a:off x="1950135" y="4026617"/>
            <a:ext cx="8267744" cy="2614572"/>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176" dirty="0">
                <a:solidFill>
                  <a:srgbClr val="008000"/>
                </a:solidFill>
                <a:highlight>
                  <a:srgbClr val="FFFFFF"/>
                </a:highlight>
                <a:latin typeface="Consolas" panose="020B0609020204030204" pitchFamily="49" charset="0"/>
              </a:rPr>
              <a:t>// Add an event listener for the activation event</a:t>
            </a:r>
            <a:endParaRPr lang="en-US" sz="1765" dirty="0">
              <a:solidFill>
                <a:srgbClr val="000000"/>
              </a:solidFill>
              <a:highlight>
                <a:srgbClr val="FFFFFF"/>
              </a:highlight>
              <a:latin typeface="Consolas" panose="020B0609020204030204" pitchFamily="49" charset="0"/>
            </a:endParaRPr>
          </a:p>
          <a:p>
            <a:pPr lvl="0"/>
            <a:r>
              <a:rPr lang="en-US" sz="1176" dirty="0">
                <a:solidFill>
                  <a:srgbClr val="0000FF"/>
                </a:solidFill>
                <a:highlight>
                  <a:srgbClr val="FFFFFF"/>
                </a:highlight>
                <a:latin typeface="Consolas" panose="020B0609020204030204" pitchFamily="49" charset="0"/>
              </a:rPr>
              <a:t>if (</a:t>
            </a:r>
            <a:r>
              <a:rPr lang="en-US" sz="1176" dirty="0" err="1">
                <a:solidFill>
                  <a:srgbClr val="000000"/>
                </a:solidFill>
                <a:highlight>
                  <a:srgbClr val="FFFFFF"/>
                </a:highlight>
                <a:latin typeface="Consolas" panose="020B0609020204030204" pitchFamily="49" charset="0"/>
              </a:rPr>
              <a:t>Windows.UI.WebUI.WebUIApplication.addEventListener</a:t>
            </a:r>
            <a:r>
              <a:rPr lang="en-US" sz="1176" dirty="0">
                <a:solidFill>
                  <a:srgbClr val="000000"/>
                </a:solidFill>
                <a:highlight>
                  <a:srgbClr val="FFFFFF"/>
                </a:highlight>
                <a:latin typeface="Consolas" panose="020B0609020204030204" pitchFamily="49" charset="0"/>
              </a:rPr>
              <a:t>(“activated”, function (</a:t>
            </a:r>
            <a:r>
              <a:rPr lang="en-US" sz="1176" dirty="0" err="1">
                <a:solidFill>
                  <a:srgbClr val="000000"/>
                </a:solidFill>
                <a:highlight>
                  <a:srgbClr val="FFFFFF"/>
                </a:highlight>
                <a:latin typeface="Consolas" panose="020B0609020204030204" pitchFamily="49" charset="0"/>
              </a:rPr>
              <a:t>args</a:t>
            </a:r>
            <a:r>
              <a:rPr lang="en-US" sz="1176" dirty="0">
                <a:solidFill>
                  <a:srgbClr val="000000"/>
                </a:solidFill>
                <a:highlight>
                  <a:srgbClr val="FFFFFF"/>
                </a:highlight>
                <a:latin typeface="Consolas" panose="020B0609020204030204" pitchFamily="49" charset="0"/>
              </a:rPr>
              <a:t>)) {</a:t>
            </a:r>
          </a:p>
          <a:p>
            <a:pPr lvl="0"/>
            <a:r>
              <a:rPr lang="en-US" sz="1176" dirty="0">
                <a:solidFill>
                  <a:srgbClr val="000000"/>
                </a:solidFill>
                <a:highlight>
                  <a:srgbClr val="FFFFFF"/>
                </a:highlight>
                <a:latin typeface="Consolas" panose="020B0609020204030204" pitchFamily="49" charset="0"/>
              </a:rPr>
              <a:t>    </a:t>
            </a:r>
            <a:r>
              <a:rPr lang="en-US" sz="1176" dirty="0">
                <a:solidFill>
                  <a:srgbClr val="008000"/>
                </a:solidFill>
                <a:highlight>
                  <a:srgbClr val="FFFFFF"/>
                </a:highlight>
                <a:latin typeface="Consolas" panose="020B0609020204030204" pitchFamily="49" charset="0"/>
              </a:rPr>
              <a:t>// Handle the Voice Command activation event</a:t>
            </a:r>
          </a:p>
          <a:p>
            <a:pPr lvl="0"/>
            <a:r>
              <a:rPr lang="en-US" sz="1176" dirty="0">
                <a:solidFill>
                  <a:srgbClr val="000000"/>
                </a:solidFill>
                <a:highlight>
                  <a:srgbClr val="FFFFFF"/>
                </a:highlight>
                <a:latin typeface="Consolas" panose="020B0609020204030204" pitchFamily="49" charset="0"/>
              </a:rPr>
              <a:t>    var activation = </a:t>
            </a:r>
            <a:r>
              <a:rPr lang="en-US" sz="1176" dirty="0" err="1">
                <a:solidFill>
                  <a:srgbClr val="000000"/>
                </a:solidFill>
                <a:highlight>
                  <a:srgbClr val="FFFFFF"/>
                </a:highlight>
                <a:latin typeface="Consolas" panose="020B0609020204030204" pitchFamily="49" charset="0"/>
              </a:rPr>
              <a:t>Windows.ApplicationModel.Activation</a:t>
            </a:r>
            <a:r>
              <a:rPr lang="en-US" sz="1176" dirty="0">
                <a:solidFill>
                  <a:srgbClr val="000000"/>
                </a:solidFill>
                <a:highlight>
                  <a:srgbClr val="FFFFFF"/>
                </a:highlight>
                <a:latin typeface="Consolas" panose="020B0609020204030204" pitchFamily="49" charset="0"/>
              </a:rPr>
              <a:t>;</a:t>
            </a:r>
          </a:p>
          <a:p>
            <a:pPr lvl="0"/>
            <a:r>
              <a:rPr lang="en-US" sz="1176" dirty="0">
                <a:solidFill>
                  <a:srgbClr val="000000"/>
                </a:solidFill>
                <a:highlight>
                  <a:srgbClr val="FFFFFF"/>
                </a:highlight>
                <a:latin typeface="Consolas" panose="020B0609020204030204" pitchFamily="49" charset="0"/>
              </a:rPr>
              <a:t>    if (</a:t>
            </a:r>
            <a:r>
              <a:rPr lang="en-US" sz="1176" dirty="0" err="1">
                <a:solidFill>
                  <a:srgbClr val="000000"/>
                </a:solidFill>
                <a:highlight>
                  <a:srgbClr val="FFFFFF"/>
                </a:highlight>
                <a:latin typeface="Consolas" panose="020B0609020204030204" pitchFamily="49" charset="0"/>
              </a:rPr>
              <a:t>args.kind</a:t>
            </a:r>
            <a:r>
              <a:rPr lang="en-US" sz="1176" dirty="0">
                <a:solidFill>
                  <a:srgbClr val="000000"/>
                </a:solidFill>
                <a:highlight>
                  <a:srgbClr val="FFFFFF"/>
                </a:highlight>
                <a:latin typeface="Consolas" panose="020B0609020204030204" pitchFamily="49" charset="0"/>
              </a:rPr>
              <a:t> === </a:t>
            </a:r>
            <a:r>
              <a:rPr lang="en-US" sz="1176" dirty="0" err="1">
                <a:solidFill>
                  <a:srgbClr val="000000"/>
                </a:solidFill>
                <a:highlight>
                  <a:srgbClr val="FFFFFF"/>
                </a:highlight>
                <a:latin typeface="Consolas" panose="020B0609020204030204" pitchFamily="49" charset="0"/>
              </a:rPr>
              <a:t>activation.ActivationKind.voiceCommand</a:t>
            </a:r>
            <a:r>
              <a:rPr lang="en-US" sz="1176" dirty="0">
                <a:solidFill>
                  <a:srgbClr val="000000"/>
                </a:solidFill>
                <a:highlight>
                  <a:srgbClr val="FFFFFF"/>
                </a:highlight>
                <a:latin typeface="Consolas" panose="020B0609020204030204" pitchFamily="49" charset="0"/>
              </a:rPr>
              <a:t>) {</a:t>
            </a:r>
          </a:p>
          <a:p>
            <a:pPr lvl="0"/>
            <a:r>
              <a:rPr lang="en-US" sz="1176" dirty="0">
                <a:solidFill>
                  <a:srgbClr val="000000"/>
                </a:solidFill>
                <a:highlight>
                  <a:srgbClr val="FFFFFF"/>
                </a:highlight>
                <a:latin typeface="Consolas" panose="020B0609020204030204" pitchFamily="49" charset="0"/>
              </a:rPr>
              <a:t>	</a:t>
            </a:r>
            <a:r>
              <a:rPr lang="en-US" sz="1176" dirty="0">
                <a:solidFill>
                  <a:srgbClr val="008000"/>
                </a:solidFill>
                <a:highlight>
                  <a:srgbClr val="FFFFFF"/>
                </a:highlight>
                <a:latin typeface="Consolas" panose="020B0609020204030204" pitchFamily="49" charset="0"/>
              </a:rPr>
              <a:t>// Extract the result from the speech recognition from the event arguments</a:t>
            </a:r>
          </a:p>
          <a:p>
            <a:pPr lvl="0"/>
            <a:r>
              <a:rPr lang="en-US" sz="1176" dirty="0">
                <a:solidFill>
                  <a:srgbClr val="000000"/>
                </a:solidFill>
                <a:highlight>
                  <a:srgbClr val="FFFFFF"/>
                </a:highlight>
                <a:latin typeface="Consolas" panose="020B0609020204030204" pitchFamily="49" charset="0"/>
              </a:rPr>
              <a:t>	var </a:t>
            </a:r>
            <a:r>
              <a:rPr lang="en-US" sz="1176" dirty="0" err="1">
                <a:solidFill>
                  <a:srgbClr val="000000"/>
                </a:solidFill>
                <a:highlight>
                  <a:srgbClr val="FFFFFF"/>
                </a:highlight>
                <a:latin typeface="Consolas" panose="020B0609020204030204" pitchFamily="49" charset="0"/>
              </a:rPr>
              <a:t>speechRecognitionResult</a:t>
            </a:r>
            <a:r>
              <a:rPr lang="en-US" sz="1176" dirty="0">
                <a:solidFill>
                  <a:srgbClr val="000000"/>
                </a:solidFill>
                <a:highlight>
                  <a:srgbClr val="FFFFFF"/>
                </a:highlight>
                <a:latin typeface="Consolas" panose="020B0609020204030204" pitchFamily="49" charset="0"/>
              </a:rPr>
              <a:t> = </a:t>
            </a:r>
            <a:r>
              <a:rPr lang="en-US" sz="1176" dirty="0" err="1">
                <a:solidFill>
                  <a:srgbClr val="000000"/>
                </a:solidFill>
                <a:highlight>
                  <a:srgbClr val="FFFFFF"/>
                </a:highlight>
                <a:latin typeface="Consolas" panose="020B0609020204030204" pitchFamily="49" charset="0"/>
              </a:rPr>
              <a:t>args.result</a:t>
            </a:r>
            <a:r>
              <a:rPr lang="en-US" sz="1176" dirty="0">
                <a:solidFill>
                  <a:srgbClr val="000000"/>
                </a:solidFill>
                <a:highlight>
                  <a:srgbClr val="FFFFFF"/>
                </a:highlight>
                <a:latin typeface="Consolas" panose="020B0609020204030204" pitchFamily="49" charset="0"/>
              </a:rPr>
              <a:t>;</a:t>
            </a:r>
          </a:p>
          <a:p>
            <a:pPr lvl="0"/>
            <a:r>
              <a:rPr lang="en-US" sz="1176" dirty="0">
                <a:solidFill>
                  <a:srgbClr val="000000"/>
                </a:solidFill>
                <a:highlight>
                  <a:srgbClr val="FFFFFF"/>
                </a:highlight>
                <a:latin typeface="Consolas" panose="020B0609020204030204" pitchFamily="49" charset="0"/>
              </a:rPr>
              <a:t>	</a:t>
            </a:r>
            <a:r>
              <a:rPr lang="en-US" sz="1176" dirty="0">
                <a:solidFill>
                  <a:srgbClr val="008000"/>
                </a:solidFill>
                <a:highlight>
                  <a:srgbClr val="FFFFFF"/>
                </a:highlight>
                <a:latin typeface="Consolas" panose="020B0609020204030204" pitchFamily="49" charset="0"/>
              </a:rPr>
              <a:t>// Get the recognized command, defined in the VCD file</a:t>
            </a:r>
          </a:p>
          <a:p>
            <a:pPr lvl="0"/>
            <a:r>
              <a:rPr lang="en-US" sz="1176" dirty="0">
                <a:solidFill>
                  <a:srgbClr val="000000"/>
                </a:solidFill>
                <a:highlight>
                  <a:srgbClr val="FFFFFF"/>
                </a:highlight>
                <a:latin typeface="Consolas" panose="020B0609020204030204" pitchFamily="49" charset="0"/>
              </a:rPr>
              <a:t>	var command = </a:t>
            </a:r>
            <a:r>
              <a:rPr lang="en-US" sz="1176" dirty="0" err="1">
                <a:solidFill>
                  <a:srgbClr val="000000"/>
                </a:solidFill>
                <a:highlight>
                  <a:srgbClr val="FFFFFF"/>
                </a:highlight>
                <a:latin typeface="Consolas" panose="020B0609020204030204" pitchFamily="49" charset="0"/>
              </a:rPr>
              <a:t>speechRecognitionResult.rulePath</a:t>
            </a:r>
            <a:r>
              <a:rPr lang="en-US" sz="1176" dirty="0">
                <a:solidFill>
                  <a:srgbClr val="000000"/>
                </a:solidFill>
                <a:highlight>
                  <a:srgbClr val="FFFFFF"/>
                </a:highlight>
                <a:latin typeface="Consolas" panose="020B0609020204030204" pitchFamily="49" charset="0"/>
              </a:rPr>
              <a:t>[0];</a:t>
            </a:r>
          </a:p>
          <a:p>
            <a:pPr lvl="0"/>
            <a:r>
              <a:rPr lang="en-US" sz="1176" dirty="0">
                <a:solidFill>
                  <a:srgbClr val="000000"/>
                </a:solidFill>
                <a:highlight>
                  <a:srgbClr val="FFFFFF"/>
                </a:highlight>
                <a:latin typeface="Consolas" panose="020B0609020204030204" pitchFamily="49" charset="0"/>
              </a:rPr>
              <a:t>	</a:t>
            </a:r>
            <a:r>
              <a:rPr lang="en-US" sz="1176" dirty="0">
                <a:solidFill>
                  <a:srgbClr val="008000"/>
                </a:solidFill>
                <a:highlight>
                  <a:srgbClr val="FFFFFF"/>
                </a:highlight>
                <a:latin typeface="Consolas" panose="020B0609020204030204" pitchFamily="49" charset="0"/>
              </a:rPr>
              <a:t>// Get the full string of text that was spoken</a:t>
            </a:r>
          </a:p>
          <a:p>
            <a:pPr lvl="0"/>
            <a:r>
              <a:rPr lang="en-US" sz="1176" dirty="0">
                <a:solidFill>
                  <a:srgbClr val="000000"/>
                </a:solidFill>
                <a:highlight>
                  <a:srgbClr val="FFFFFF"/>
                </a:highlight>
                <a:latin typeface="Consolas" panose="020B0609020204030204" pitchFamily="49" charset="0"/>
              </a:rPr>
              <a:t>	var </a:t>
            </a:r>
            <a:r>
              <a:rPr lang="en-US" sz="1176" dirty="0" err="1">
                <a:solidFill>
                  <a:srgbClr val="000000"/>
                </a:solidFill>
                <a:highlight>
                  <a:srgbClr val="FFFFFF"/>
                </a:highlight>
                <a:latin typeface="Consolas" panose="020B0609020204030204" pitchFamily="49" charset="0"/>
              </a:rPr>
              <a:t>textSpoken</a:t>
            </a:r>
            <a:r>
              <a:rPr lang="en-US" sz="1176" dirty="0">
                <a:solidFill>
                  <a:srgbClr val="000000"/>
                </a:solidFill>
                <a:highlight>
                  <a:srgbClr val="FFFFFF"/>
                </a:highlight>
                <a:latin typeface="Consolas" panose="020B0609020204030204" pitchFamily="49" charset="0"/>
              </a:rPr>
              <a:t> = </a:t>
            </a:r>
            <a:r>
              <a:rPr lang="en-US" sz="1176" dirty="0" err="1">
                <a:solidFill>
                  <a:srgbClr val="000000"/>
                </a:solidFill>
                <a:highlight>
                  <a:srgbClr val="FFFFFF"/>
                </a:highlight>
                <a:latin typeface="Consolas" panose="020B0609020204030204" pitchFamily="49" charset="0"/>
              </a:rPr>
              <a:t>speechRecognitionResult.text</a:t>
            </a:r>
            <a:r>
              <a:rPr lang="en-US" sz="1176" dirty="0">
                <a:solidFill>
                  <a:srgbClr val="000000"/>
                </a:solidFill>
                <a:highlight>
                  <a:srgbClr val="FFFFFF"/>
                </a:highlight>
                <a:latin typeface="Consolas" panose="020B0609020204030204" pitchFamily="49" charset="0"/>
              </a:rPr>
              <a:t>;</a:t>
            </a:r>
          </a:p>
          <a:p>
            <a:pPr lvl="0"/>
            <a:r>
              <a:rPr lang="en-US" sz="1176" dirty="0">
                <a:solidFill>
                  <a:srgbClr val="000000"/>
                </a:solidFill>
                <a:highlight>
                  <a:srgbClr val="FFFFFF"/>
                </a:highlight>
                <a:latin typeface="Consolas" panose="020B0609020204030204" pitchFamily="49" charset="0"/>
              </a:rPr>
              <a:t>    }</a:t>
            </a:r>
            <a:endParaRPr lang="en-US" sz="1765" dirty="0">
              <a:solidFill>
                <a:srgbClr val="000000"/>
              </a:solidFill>
              <a:highlight>
                <a:srgbClr val="FFFFFF"/>
              </a:highlight>
              <a:latin typeface="Consolas" panose="020B0609020204030204" pitchFamily="49" charset="0"/>
            </a:endParaRPr>
          </a:p>
          <a:p>
            <a:pPr lvl="0"/>
            <a:r>
              <a:rPr lang="en-US" sz="1176" dirty="0">
                <a:solidFill>
                  <a:srgbClr val="000000"/>
                </a:solidFill>
                <a:highlight>
                  <a:srgbClr val="FFFFFF"/>
                </a:highlight>
                <a:latin typeface="Consolas" panose="020B0609020204030204" pitchFamily="49" charset="0"/>
              </a:rPr>
              <a:t>});</a:t>
            </a:r>
            <a:endParaRPr lang="en-US" sz="1176" dirty="0">
              <a:solidFill>
                <a:srgbClr val="FFFFFF"/>
              </a:solidFill>
            </a:endParaRPr>
          </a:p>
        </p:txBody>
      </p:sp>
    </p:spTree>
    <p:extLst>
      <p:ext uri="{BB962C8B-B14F-4D97-AF65-F5344CB8AC3E}">
        <p14:creationId xmlns:p14="http://schemas.microsoft.com/office/powerpoint/2010/main" val="325402555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280160" y="-485"/>
            <a:ext cx="10911840" cy="4340837"/>
          </a:xfrm>
          <a:prstGeom prst="rect">
            <a:avLst/>
          </a:prstGeom>
          <a:blipFill dpi="0" rotWithShape="1">
            <a:blip r:embed="rId3"/>
            <a:srcRect/>
            <a:tile tx="1390650" ty="0" sx="95000" sy="9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2740648" y="5958463"/>
            <a:ext cx="6357053" cy="899537"/>
          </a:xfrm>
        </p:spPr>
        <p:txBody>
          <a:bodyPr/>
          <a:lstStyle/>
          <a:p>
            <a:r>
              <a:rPr lang="en-US" b="1" dirty="0" smtClean="0">
                <a:solidFill>
                  <a:schemeClr val="bg1"/>
                </a:solidFill>
              </a:rPr>
              <a:t>www.manifoldjs.com</a:t>
            </a:r>
            <a:endParaRPr lang="en-US" b="1" dirty="0">
              <a:solidFill>
                <a:schemeClr val="bg1"/>
              </a:solidFill>
            </a:endParaRPr>
          </a:p>
        </p:txBody>
      </p:sp>
      <p:sp>
        <p:nvSpPr>
          <p:cNvPr id="2" name="Right Triangle 1"/>
          <p:cNvSpPr/>
          <p:nvPr/>
        </p:nvSpPr>
        <p:spPr bwMode="auto">
          <a:xfrm>
            <a:off x="1" y="0"/>
            <a:ext cx="12191999" cy="6857515"/>
          </a:xfrm>
          <a:prstGeom prst="rtTriangle">
            <a:avLst/>
          </a:prstGeom>
          <a:blipFill dpi="0" rotWithShape="1">
            <a:blip r:embed="rId4"/>
            <a:srcRect/>
            <a:tile tx="-977900" ty="1314450" sx="100000" sy="100000" flip="none" algn="b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408964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6546"/>
            <a:ext cx="12192000" cy="5937250"/>
          </a:xfrm>
          <a:prstGeom prst="rect">
            <a:avLst/>
          </a:prstGeom>
        </p:spPr>
      </p:pic>
      <p:sp>
        <p:nvSpPr>
          <p:cNvPr id="5" name="TextBox 4"/>
          <p:cNvSpPr txBox="1"/>
          <p:nvPr/>
        </p:nvSpPr>
        <p:spPr>
          <a:xfrm>
            <a:off x="269239" y="6226761"/>
            <a:ext cx="749282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Making Cross browser development a little bit easier</a:t>
            </a:r>
          </a:p>
        </p:txBody>
      </p:sp>
    </p:spTree>
    <p:extLst>
      <p:ext uri="{BB962C8B-B14F-4D97-AF65-F5344CB8AC3E}">
        <p14:creationId xmlns:p14="http://schemas.microsoft.com/office/powerpoint/2010/main" val="109472637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2000" cy="6122305"/>
          </a:xfrm>
          <a:prstGeom prst="rect">
            <a:avLst/>
          </a:prstGeom>
        </p:spPr>
      </p:pic>
      <p:sp>
        <p:nvSpPr>
          <p:cNvPr id="5" name="Rectangle 4"/>
          <p:cNvSpPr/>
          <p:nvPr/>
        </p:nvSpPr>
        <p:spPr bwMode="auto">
          <a:xfrm>
            <a:off x="1" y="6118275"/>
            <a:ext cx="12192000" cy="739240"/>
          </a:xfrm>
          <a:prstGeom prst="rect">
            <a:avLst/>
          </a:prstGeom>
          <a:solidFill>
            <a:srgbClr val="2ABE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2740648" y="5958463"/>
            <a:ext cx="6357053" cy="899537"/>
          </a:xfrm>
        </p:spPr>
        <p:txBody>
          <a:bodyPr/>
          <a:lstStyle/>
          <a:p>
            <a:r>
              <a:rPr lang="en-US" b="1" dirty="0" smtClean="0">
                <a:solidFill>
                  <a:schemeClr val="bg1"/>
                </a:solidFill>
              </a:rPr>
              <a:t>www.manifoldjs.com</a:t>
            </a:r>
            <a:endParaRPr lang="en-US" b="1" dirty="0">
              <a:solidFill>
                <a:schemeClr val="bg1"/>
              </a:solidFill>
            </a:endParaRPr>
          </a:p>
        </p:txBody>
      </p:sp>
    </p:spTree>
    <p:extLst>
      <p:ext uri="{BB962C8B-B14F-4D97-AF65-F5344CB8AC3E}">
        <p14:creationId xmlns:p14="http://schemas.microsoft.com/office/powerpoint/2010/main" val="263677433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Why a new </a:t>
            </a:r>
            <a:r>
              <a:rPr lang="fr-FR" dirty="0" err="1" smtClean="0"/>
              <a:t>engine</a:t>
            </a:r>
            <a:r>
              <a:rPr lang="fr-FR" dirty="0" smtClean="0"/>
              <a:t>?</a:t>
            </a:r>
            <a:endParaRPr lang="fr-FR" dirty="0"/>
          </a:p>
        </p:txBody>
      </p:sp>
      <p:sp>
        <p:nvSpPr>
          <p:cNvPr id="5" name="Subtitl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107931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err="1" smtClean="0"/>
              <a:t>Manifoldjs</a:t>
            </a:r>
            <a:r>
              <a:rPr lang="en-US" dirty="0" smtClean="0"/>
              <a:t> demo</a:t>
            </a:r>
            <a:endParaRPr lang="en-US" dirty="0"/>
          </a:p>
        </p:txBody>
      </p:sp>
    </p:spTree>
    <p:extLst>
      <p:ext uri="{BB962C8B-B14F-4D97-AF65-F5344CB8AC3E}">
        <p14:creationId xmlns:p14="http://schemas.microsoft.com/office/powerpoint/2010/main" val="97478563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547014"/>
          </a:xfrm>
        </p:spPr>
        <p:txBody>
          <a:bodyPr/>
          <a:lstStyle/>
          <a:p>
            <a:r>
              <a:rPr lang="en-US" dirty="0" smtClean="0"/>
              <a:t>More on Microsoft Edge: </a:t>
            </a:r>
          </a:p>
          <a:p>
            <a:pPr lvl="1"/>
            <a:r>
              <a:rPr lang="en-US" sz="3600" dirty="0" smtClean="0">
                <a:hlinkClick r:id="rId2"/>
              </a:rPr>
              <a:t>http://dev.modern.ie</a:t>
            </a:r>
            <a:r>
              <a:rPr lang="en-US" sz="3600" dirty="0" smtClean="0"/>
              <a:t> </a:t>
            </a:r>
            <a:endParaRPr lang="en-US" dirty="0" smtClean="0"/>
          </a:p>
          <a:p>
            <a:endParaRPr lang="en-US" dirty="0" smtClean="0"/>
          </a:p>
          <a:p>
            <a:r>
              <a:rPr lang="en-US" dirty="0" smtClean="0"/>
              <a:t>Open source tools:</a:t>
            </a:r>
          </a:p>
          <a:p>
            <a:pPr lvl="1"/>
            <a:r>
              <a:rPr lang="en-US" sz="3600" dirty="0" smtClean="0">
                <a:hlinkClick r:id="rId3"/>
              </a:rPr>
              <a:t>www.manifoldjs.com</a:t>
            </a:r>
            <a:r>
              <a:rPr lang="en-US" sz="3600" dirty="0" smtClean="0"/>
              <a:t> </a:t>
            </a:r>
          </a:p>
          <a:p>
            <a:pPr lvl="1"/>
            <a:r>
              <a:rPr lang="en-US" sz="3600" dirty="0" smtClean="0">
                <a:hlinkClick r:id="rId4"/>
              </a:rPr>
              <a:t>www.vorlonjs.com</a:t>
            </a:r>
            <a:endParaRPr lang="en-US" sz="3600" dirty="0" smtClean="0"/>
          </a:p>
          <a:p>
            <a:endParaRPr lang="en-US" dirty="0"/>
          </a:p>
        </p:txBody>
      </p:sp>
      <p:sp>
        <p:nvSpPr>
          <p:cNvPr id="3" name="Title 2"/>
          <p:cNvSpPr>
            <a:spLocks noGrp="1"/>
          </p:cNvSpPr>
          <p:nvPr>
            <p:ph type="title"/>
          </p:nvPr>
        </p:nvSpPr>
        <p:spPr/>
        <p:txBody>
          <a:bodyPr/>
          <a:lstStyle/>
          <a:p>
            <a:r>
              <a:rPr lang="en-US" dirty="0" smtClean="0"/>
              <a:t>Going further….</a:t>
            </a:r>
            <a:endParaRPr lang="en-US" dirty="0"/>
          </a:p>
        </p:txBody>
      </p:sp>
    </p:spTree>
    <p:extLst>
      <p:ext uri="{BB962C8B-B14F-4D97-AF65-F5344CB8AC3E}">
        <p14:creationId xmlns:p14="http://schemas.microsoft.com/office/powerpoint/2010/main" val="291771834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br>
              <a:rPr lang="en-US" dirty="0" smtClean="0"/>
            </a:br>
            <a:r>
              <a:rPr lang="en-US" dirty="0" smtClean="0"/>
              <a:t/>
            </a:r>
            <a:br>
              <a:rPr lang="en-US" dirty="0" smtClean="0"/>
            </a:br>
            <a:r>
              <a:rPr lang="en-US" dirty="0" smtClean="0"/>
              <a:t>Questions ?</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8264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3733800" y="2617425"/>
            <a:ext cx="4571264" cy="3835155"/>
            <a:chOff x="4034172" y="2895600"/>
            <a:chExt cx="4298788" cy="3606555"/>
          </a:xfrm>
        </p:grpSpPr>
        <p:sp>
          <p:nvSpPr>
            <p:cNvPr id="92" name="Rectangle 91"/>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3" name="Rectangle 92"/>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4"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5"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6"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7" name="Rectangle 96"/>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11" name="Oval 110"/>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sp>
          <p:nvSpPr>
            <p:cNvPr id="112" name="Oval 111"/>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grpSp>
      <p:sp>
        <p:nvSpPr>
          <p:cNvPr id="113" name="Rectangle 112"/>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14" name="TextBox 113"/>
          <p:cNvSpPr txBox="1"/>
          <p:nvPr/>
        </p:nvSpPr>
        <p:spPr>
          <a:xfrm>
            <a:off x="3902189" y="3124200"/>
            <a:ext cx="4235168" cy="400110"/>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Trident</a:t>
            </a:r>
          </a:p>
        </p:txBody>
      </p:sp>
      <p:cxnSp>
        <p:nvCxnSpPr>
          <p:cNvPr id="88" name="Straight Connector 87"/>
          <p:cNvCxnSpPr>
            <a:endCxn id="136"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0" name="TextBox 89"/>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grpSp>
        <p:nvGrpSpPr>
          <p:cNvPr id="98" name="Group 97"/>
          <p:cNvGrpSpPr/>
          <p:nvPr/>
        </p:nvGrpSpPr>
        <p:grpSpPr>
          <a:xfrm>
            <a:off x="1842754" y="1336308"/>
            <a:ext cx="290847" cy="290899"/>
            <a:chOff x="2240339" y="3733800"/>
            <a:chExt cx="290846" cy="290899"/>
          </a:xfrm>
        </p:grpSpPr>
        <p:sp>
          <p:nvSpPr>
            <p:cNvPr id="99" name="Oval 9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0" name="TextBox 9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3</a:t>
              </a:r>
              <a:endParaRPr lang="en-US" sz="1400" dirty="0">
                <a:solidFill>
                  <a:srgbClr val="737373"/>
                </a:solidFill>
              </a:endParaRPr>
            </a:p>
          </p:txBody>
        </p:sp>
      </p:grpSp>
      <p:grpSp>
        <p:nvGrpSpPr>
          <p:cNvPr id="101" name="Group 100"/>
          <p:cNvGrpSpPr/>
          <p:nvPr/>
        </p:nvGrpSpPr>
        <p:grpSpPr>
          <a:xfrm>
            <a:off x="2362201" y="1336308"/>
            <a:ext cx="290847" cy="290899"/>
            <a:chOff x="2240339" y="3733800"/>
            <a:chExt cx="290846" cy="290899"/>
          </a:xfrm>
        </p:grpSpPr>
        <p:sp>
          <p:nvSpPr>
            <p:cNvPr id="102" name="Oval 10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3" name="TextBox 10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a:t>
              </a:r>
              <a:endParaRPr lang="en-US" sz="1400" dirty="0">
                <a:solidFill>
                  <a:srgbClr val="737373"/>
                </a:solidFill>
              </a:endParaRPr>
            </a:p>
          </p:txBody>
        </p:sp>
      </p:grpSp>
      <p:grpSp>
        <p:nvGrpSpPr>
          <p:cNvPr id="104" name="Group 103"/>
          <p:cNvGrpSpPr/>
          <p:nvPr/>
        </p:nvGrpSpPr>
        <p:grpSpPr>
          <a:xfrm>
            <a:off x="1219201" y="1336308"/>
            <a:ext cx="290847" cy="290899"/>
            <a:chOff x="2240339" y="3733800"/>
            <a:chExt cx="290846" cy="290899"/>
          </a:xfrm>
        </p:grpSpPr>
        <p:sp>
          <p:nvSpPr>
            <p:cNvPr id="105" name="Oval 10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6" name="TextBox 10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a:t>
              </a:r>
              <a:endParaRPr lang="en-US" sz="1400" dirty="0">
                <a:solidFill>
                  <a:srgbClr val="737373"/>
                </a:solidFill>
              </a:endParaRPr>
            </a:p>
          </p:txBody>
        </p:sp>
      </p:grpSp>
      <p:grpSp>
        <p:nvGrpSpPr>
          <p:cNvPr id="107" name="Group 106"/>
          <p:cNvGrpSpPr/>
          <p:nvPr/>
        </p:nvGrpSpPr>
        <p:grpSpPr>
          <a:xfrm>
            <a:off x="1385554" y="1336308"/>
            <a:ext cx="290847" cy="290899"/>
            <a:chOff x="2240339" y="3733800"/>
            <a:chExt cx="290846" cy="290899"/>
          </a:xfrm>
        </p:grpSpPr>
        <p:sp>
          <p:nvSpPr>
            <p:cNvPr id="108" name="Oval 10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9" name="TextBox 10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2</a:t>
              </a:r>
              <a:endParaRPr lang="en-US" sz="1400" dirty="0">
                <a:solidFill>
                  <a:srgbClr val="737373"/>
                </a:solidFill>
              </a:endParaRPr>
            </a:p>
          </p:txBody>
        </p:sp>
      </p:grpSp>
      <p:grpSp>
        <p:nvGrpSpPr>
          <p:cNvPr id="110" name="Group 109"/>
          <p:cNvGrpSpPr/>
          <p:nvPr/>
        </p:nvGrpSpPr>
        <p:grpSpPr>
          <a:xfrm>
            <a:off x="3300079" y="1336308"/>
            <a:ext cx="290847" cy="290899"/>
            <a:chOff x="2240339" y="3733800"/>
            <a:chExt cx="290846" cy="290899"/>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6" name="TextBox 11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5.5</a:t>
              </a:r>
              <a:endParaRPr lang="en-US" sz="1400" dirty="0">
                <a:solidFill>
                  <a:srgbClr val="737373"/>
                </a:solidFill>
              </a:endParaRPr>
            </a:p>
          </p:txBody>
        </p:sp>
      </p:grpSp>
      <p:grpSp>
        <p:nvGrpSpPr>
          <p:cNvPr id="118" name="Group 117"/>
          <p:cNvGrpSpPr/>
          <p:nvPr/>
        </p:nvGrpSpPr>
        <p:grpSpPr>
          <a:xfrm>
            <a:off x="3743326" y="1336308"/>
            <a:ext cx="290847" cy="290899"/>
            <a:chOff x="2240339" y="3733800"/>
            <a:chExt cx="290846" cy="290899"/>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0" name="TextBox 11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6</a:t>
              </a:r>
              <a:endParaRPr lang="en-US" sz="1400" dirty="0">
                <a:solidFill>
                  <a:srgbClr val="737373"/>
                </a:solidFill>
              </a:endParaRPr>
            </a:p>
          </p:txBody>
        </p:sp>
      </p:grpSp>
      <p:grpSp>
        <p:nvGrpSpPr>
          <p:cNvPr id="121" name="Group 120"/>
          <p:cNvGrpSpPr/>
          <p:nvPr/>
        </p:nvGrpSpPr>
        <p:grpSpPr>
          <a:xfrm>
            <a:off x="2966705" y="1336308"/>
            <a:ext cx="290847" cy="290899"/>
            <a:chOff x="2240339" y="3733800"/>
            <a:chExt cx="290846" cy="290899"/>
          </a:xfrm>
        </p:grpSpPr>
        <p:sp>
          <p:nvSpPr>
            <p:cNvPr id="122" name="Oval 12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3" name="TextBox 12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a:t>
              </a:r>
              <a:endParaRPr lang="en-US" sz="1400" dirty="0">
                <a:solidFill>
                  <a:srgbClr val="737373"/>
                </a:solidFill>
              </a:endParaRPr>
            </a:p>
          </p:txBody>
        </p:sp>
      </p:grpSp>
      <p:grpSp>
        <p:nvGrpSpPr>
          <p:cNvPr id="124" name="Group 123"/>
          <p:cNvGrpSpPr/>
          <p:nvPr/>
        </p:nvGrpSpPr>
        <p:grpSpPr>
          <a:xfrm>
            <a:off x="6567154" y="1336308"/>
            <a:ext cx="290847" cy="290899"/>
            <a:chOff x="2240339" y="3733800"/>
            <a:chExt cx="290846" cy="290899"/>
          </a:xfrm>
        </p:grpSpPr>
        <p:sp>
          <p:nvSpPr>
            <p:cNvPr id="125" name="Oval 12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6" name="TextBox 12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7</a:t>
              </a:r>
              <a:endParaRPr lang="en-US" sz="1400" dirty="0">
                <a:solidFill>
                  <a:srgbClr val="737373"/>
                </a:solidFill>
              </a:endParaRPr>
            </a:p>
          </p:txBody>
        </p:sp>
      </p:grpSp>
      <p:grpSp>
        <p:nvGrpSpPr>
          <p:cNvPr id="127" name="Group 126"/>
          <p:cNvGrpSpPr/>
          <p:nvPr/>
        </p:nvGrpSpPr>
        <p:grpSpPr>
          <a:xfrm>
            <a:off x="8243554" y="1336308"/>
            <a:ext cx="290847" cy="290899"/>
            <a:chOff x="2240339" y="3733800"/>
            <a:chExt cx="290846" cy="290899"/>
          </a:xfrm>
        </p:grpSpPr>
        <p:sp>
          <p:nvSpPr>
            <p:cNvPr id="128" name="Oval 12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9" name="TextBox 12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8</a:t>
              </a:r>
              <a:endParaRPr lang="en-US" sz="1400" dirty="0">
                <a:solidFill>
                  <a:srgbClr val="737373"/>
                </a:solidFill>
              </a:endParaRPr>
            </a:p>
          </p:txBody>
        </p:sp>
      </p:grpSp>
      <p:grpSp>
        <p:nvGrpSpPr>
          <p:cNvPr id="130" name="Group 129"/>
          <p:cNvGrpSpPr/>
          <p:nvPr/>
        </p:nvGrpSpPr>
        <p:grpSpPr>
          <a:xfrm>
            <a:off x="2671430" y="1336308"/>
            <a:ext cx="290847" cy="290899"/>
            <a:chOff x="2240339" y="3733800"/>
            <a:chExt cx="290846" cy="290899"/>
          </a:xfrm>
        </p:grpSpPr>
        <p:sp>
          <p:nvSpPr>
            <p:cNvPr id="131" name="Oval 13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2" name="TextBox 13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4.x</a:t>
              </a:r>
              <a:endParaRPr lang="en-US" sz="1400" dirty="0">
                <a:solidFill>
                  <a:srgbClr val="737373"/>
                </a:solidFill>
              </a:endParaRPr>
            </a:p>
          </p:txBody>
        </p:sp>
      </p:grpSp>
      <p:grpSp>
        <p:nvGrpSpPr>
          <p:cNvPr id="133" name="Group 132"/>
          <p:cNvGrpSpPr/>
          <p:nvPr/>
        </p:nvGrpSpPr>
        <p:grpSpPr>
          <a:xfrm>
            <a:off x="8853154" y="1336308"/>
            <a:ext cx="290847" cy="290899"/>
            <a:chOff x="2240339" y="3733800"/>
            <a:chExt cx="290846" cy="290899"/>
          </a:xfrm>
        </p:grpSpPr>
        <p:sp>
          <p:nvSpPr>
            <p:cNvPr id="134" name="Oval 13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35" name="TextBox 13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sp>
        <p:nvSpPr>
          <p:cNvPr id="136" name="Oval 135"/>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37" name="TextBox 136"/>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rgbClr val="737373"/>
                </a:solidFill>
              </a:rPr>
              <a:t>2015</a:t>
            </a:r>
          </a:p>
        </p:txBody>
      </p:sp>
      <p:grpSp>
        <p:nvGrpSpPr>
          <p:cNvPr id="138" name="Group 137"/>
          <p:cNvGrpSpPr/>
          <p:nvPr/>
        </p:nvGrpSpPr>
        <p:grpSpPr>
          <a:xfrm>
            <a:off x="8853154" y="1336308"/>
            <a:ext cx="290847" cy="290899"/>
            <a:chOff x="2240339" y="3733800"/>
            <a:chExt cx="290846" cy="290899"/>
          </a:xfrm>
        </p:grpSpPr>
        <p:sp>
          <p:nvSpPr>
            <p:cNvPr id="139" name="Oval 13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0" name="TextBox 13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grpSp>
        <p:nvGrpSpPr>
          <p:cNvPr id="141" name="Group 140"/>
          <p:cNvGrpSpPr/>
          <p:nvPr/>
        </p:nvGrpSpPr>
        <p:grpSpPr>
          <a:xfrm>
            <a:off x="9305926" y="1336308"/>
            <a:ext cx="290847" cy="290899"/>
            <a:chOff x="2240339" y="3733800"/>
            <a:chExt cx="290846" cy="290899"/>
          </a:xfrm>
        </p:grpSpPr>
        <p:sp>
          <p:nvSpPr>
            <p:cNvPr id="142" name="Oval 14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3" name="TextBox 14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10</a:t>
              </a:r>
              <a:endParaRPr lang="en-US" sz="1400" dirty="0">
                <a:solidFill>
                  <a:srgbClr val="737373"/>
                </a:solidFill>
              </a:endParaRPr>
            </a:p>
          </p:txBody>
        </p:sp>
      </p:grpSp>
      <p:grpSp>
        <p:nvGrpSpPr>
          <p:cNvPr id="144" name="Group 143"/>
          <p:cNvGrpSpPr/>
          <p:nvPr/>
        </p:nvGrpSpPr>
        <p:grpSpPr>
          <a:xfrm>
            <a:off x="9753601" y="1336308"/>
            <a:ext cx="290847" cy="290899"/>
            <a:chOff x="2240339" y="3733800"/>
            <a:chExt cx="290846" cy="290899"/>
          </a:xfrm>
        </p:grpSpPr>
        <p:sp>
          <p:nvSpPr>
            <p:cNvPr id="145" name="Oval 14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46" name="TextBox 14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11</a:t>
              </a:r>
              <a:endParaRPr lang="en-US" sz="1400" dirty="0">
                <a:solidFill>
                  <a:srgbClr val="737373"/>
                </a:solidFill>
              </a:endParaRPr>
            </a:p>
          </p:txBody>
        </p:sp>
      </p:grpSp>
    </p:spTree>
    <p:extLst>
      <p:ext uri="{BB962C8B-B14F-4D97-AF65-F5344CB8AC3E}">
        <p14:creationId xmlns:p14="http://schemas.microsoft.com/office/powerpoint/2010/main" val="12374396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1995 was 20 years ago…</a:t>
            </a:r>
            <a:endParaRPr lang="en-US" dirty="0"/>
          </a:p>
        </p:txBody>
      </p:sp>
      <p:pic>
        <p:nvPicPr>
          <p:cNvPr id="4" name="Content Placeholder 3"/>
          <p:cNvPicPr>
            <a:picLocks noGrp="1" noChangeAspect="1"/>
          </p:cNvPicPr>
          <p:nvPr>
            <p:ph sz="quarter" idx="18"/>
          </p:nvPr>
        </p:nvPicPr>
        <p:blipFill>
          <a:blip r:embed="rId2">
            <a:extLst>
              <a:ext uri="{28A0092B-C50C-407E-A947-70E740481C1C}">
                <a14:useLocalDpi xmlns:a14="http://schemas.microsoft.com/office/drawing/2010/main" val="0"/>
              </a:ext>
            </a:extLst>
          </a:blip>
          <a:stretch>
            <a:fillRect/>
          </a:stretch>
        </p:blipFill>
        <p:spPr>
          <a:xfrm>
            <a:off x="10131023" y="3493816"/>
            <a:ext cx="1543050" cy="21812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42" y="2797215"/>
            <a:ext cx="3524250" cy="381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3415" y="289366"/>
            <a:ext cx="3620488" cy="270960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358" y="3649032"/>
            <a:ext cx="2286000" cy="1905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3139" y="3528921"/>
            <a:ext cx="1346103" cy="2025111"/>
          </a:xfrm>
          <a:prstGeom prst="rect">
            <a:avLst/>
          </a:prstGeom>
        </p:spPr>
      </p:pic>
    </p:spTree>
    <p:extLst>
      <p:ext uri="{BB962C8B-B14F-4D97-AF65-F5344CB8AC3E}">
        <p14:creationId xmlns:p14="http://schemas.microsoft.com/office/powerpoint/2010/main" val="105153322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228600" y="764977"/>
            <a:ext cx="375208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733800" y="2617425"/>
            <a:ext cx="4571264" cy="3835155"/>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grpSp>
      <p:sp>
        <p:nvSpPr>
          <p:cNvPr id="107" name="Rectangle 106"/>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08" name="TextBox 107"/>
          <p:cNvSpPr txBox="1"/>
          <p:nvPr/>
        </p:nvSpPr>
        <p:spPr>
          <a:xfrm>
            <a:off x="3902189" y="3124200"/>
            <a:ext cx="4235168" cy="400110"/>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Trident</a:t>
            </a:r>
          </a:p>
        </p:txBody>
      </p:sp>
      <p:pic>
        <p:nvPicPr>
          <p:cNvPr id="88" name="Picture 2" descr="http://fabspider.com/wp-content/uploads/2011/05/ie6-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233" y="1725471"/>
            <a:ext cx="581033" cy="61341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241651" y="4437572"/>
            <a:ext cx="1544012" cy="461665"/>
          </a:xfrm>
          <a:prstGeom prst="rect">
            <a:avLst/>
          </a:prstGeom>
          <a:noFill/>
        </p:spPr>
        <p:txBody>
          <a:bodyPr wrap="none" rtlCol="0">
            <a:spAutoFit/>
          </a:bodyPr>
          <a:lstStyle/>
          <a:p>
            <a:pPr defTabSz="914377"/>
            <a:r>
              <a:rPr lang="en-US" sz="2400" dirty="0">
                <a:solidFill>
                  <a:srgbClr val="737373"/>
                </a:solidFill>
                <a:latin typeface="Consolas" panose="020B0609020204030204" pitchFamily="49" charset="0"/>
                <a:cs typeface="Consolas" panose="020B0609020204030204" pitchFamily="49" charset="0"/>
              </a:rPr>
              <a:t>!DOCTYPE</a:t>
            </a:r>
            <a:endParaRPr lang="en-US" sz="1400" dirty="0">
              <a:solidFill>
                <a:srgbClr val="737373"/>
              </a:solidFill>
              <a:latin typeface="Consolas" panose="020B0609020204030204" pitchFamily="49" charset="0"/>
              <a:cs typeface="Consolas" panose="020B0609020204030204" pitchFamily="49" charset="0"/>
            </a:endParaRPr>
          </a:p>
        </p:txBody>
      </p:sp>
      <p:cxnSp>
        <p:nvCxnSpPr>
          <p:cNvPr id="53" name="Straight Connector 52"/>
          <p:cNvCxnSpPr>
            <a:endCxn id="110"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58" name="TextBox 57"/>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grpSp>
        <p:nvGrpSpPr>
          <p:cNvPr id="60" name="Group 59"/>
          <p:cNvGrpSpPr/>
          <p:nvPr/>
        </p:nvGrpSpPr>
        <p:grpSpPr>
          <a:xfrm>
            <a:off x="1842754" y="1336308"/>
            <a:ext cx="290847" cy="290899"/>
            <a:chOff x="2240339" y="3733800"/>
            <a:chExt cx="290846" cy="290899"/>
          </a:xfrm>
        </p:grpSpPr>
        <p:sp>
          <p:nvSpPr>
            <p:cNvPr id="61" name="Oval 6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2" name="TextBox 6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3</a:t>
              </a:r>
              <a:endParaRPr lang="en-US" sz="1400" dirty="0">
                <a:solidFill>
                  <a:srgbClr val="737373"/>
                </a:solidFill>
              </a:endParaRPr>
            </a:p>
          </p:txBody>
        </p:sp>
      </p:grpSp>
      <p:grpSp>
        <p:nvGrpSpPr>
          <p:cNvPr id="63" name="Group 62"/>
          <p:cNvGrpSpPr/>
          <p:nvPr/>
        </p:nvGrpSpPr>
        <p:grpSpPr>
          <a:xfrm>
            <a:off x="2362201" y="1336308"/>
            <a:ext cx="290847" cy="290899"/>
            <a:chOff x="2240339" y="3733800"/>
            <a:chExt cx="290846" cy="290899"/>
          </a:xfrm>
        </p:grpSpPr>
        <p:sp>
          <p:nvSpPr>
            <p:cNvPr id="64" name="Oval 6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5" name="TextBox 6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a:t>
              </a:r>
              <a:endParaRPr lang="en-US" sz="1400" dirty="0">
                <a:solidFill>
                  <a:srgbClr val="737373"/>
                </a:solidFill>
              </a:endParaRPr>
            </a:p>
          </p:txBody>
        </p:sp>
      </p:grpSp>
      <p:grpSp>
        <p:nvGrpSpPr>
          <p:cNvPr id="66" name="Group 65"/>
          <p:cNvGrpSpPr/>
          <p:nvPr/>
        </p:nvGrpSpPr>
        <p:grpSpPr>
          <a:xfrm>
            <a:off x="1219201" y="1336308"/>
            <a:ext cx="290847" cy="290899"/>
            <a:chOff x="2240339" y="3733800"/>
            <a:chExt cx="290846" cy="290899"/>
          </a:xfrm>
        </p:grpSpPr>
        <p:sp>
          <p:nvSpPr>
            <p:cNvPr id="67" name="Oval 6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8" name="TextBox 6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a:t>
              </a:r>
              <a:endParaRPr lang="en-US" sz="1400" dirty="0">
                <a:solidFill>
                  <a:srgbClr val="737373"/>
                </a:solidFill>
              </a:endParaRPr>
            </a:p>
          </p:txBody>
        </p:sp>
      </p:grpSp>
      <p:grpSp>
        <p:nvGrpSpPr>
          <p:cNvPr id="69" name="Group 68"/>
          <p:cNvGrpSpPr/>
          <p:nvPr/>
        </p:nvGrpSpPr>
        <p:grpSpPr>
          <a:xfrm>
            <a:off x="1385554" y="1336308"/>
            <a:ext cx="290847" cy="290899"/>
            <a:chOff x="2240339" y="3733800"/>
            <a:chExt cx="290846" cy="290899"/>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1" name="TextBox 7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2</a:t>
              </a:r>
              <a:endParaRPr lang="en-US" sz="1400" dirty="0">
                <a:solidFill>
                  <a:srgbClr val="737373"/>
                </a:solidFill>
              </a:endParaRPr>
            </a:p>
          </p:txBody>
        </p:sp>
      </p:grpSp>
      <p:grpSp>
        <p:nvGrpSpPr>
          <p:cNvPr id="72" name="Group 71"/>
          <p:cNvGrpSpPr/>
          <p:nvPr/>
        </p:nvGrpSpPr>
        <p:grpSpPr>
          <a:xfrm>
            <a:off x="3300079" y="1336308"/>
            <a:ext cx="290847" cy="290899"/>
            <a:chOff x="2240339" y="3733800"/>
            <a:chExt cx="290846" cy="290899"/>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4" name="TextBox 7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5.5</a:t>
              </a:r>
              <a:endParaRPr lang="en-US" sz="1400" dirty="0">
                <a:solidFill>
                  <a:srgbClr val="737373"/>
                </a:solidFill>
              </a:endParaRPr>
            </a:p>
          </p:txBody>
        </p:sp>
      </p:grpSp>
      <p:grpSp>
        <p:nvGrpSpPr>
          <p:cNvPr id="75" name="Group 74"/>
          <p:cNvGrpSpPr/>
          <p:nvPr/>
        </p:nvGrpSpPr>
        <p:grpSpPr>
          <a:xfrm>
            <a:off x="3743326" y="1336308"/>
            <a:ext cx="290847" cy="290899"/>
            <a:chOff x="2240339" y="3733800"/>
            <a:chExt cx="290846" cy="290899"/>
          </a:xfrm>
        </p:grpSpPr>
        <p:sp>
          <p:nvSpPr>
            <p:cNvPr id="79" name="Oval 7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0" name="TextBox 7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6</a:t>
              </a:r>
              <a:endParaRPr lang="en-US" sz="1400" dirty="0">
                <a:solidFill>
                  <a:srgbClr val="737373"/>
                </a:solidFill>
              </a:endParaRPr>
            </a:p>
          </p:txBody>
        </p:sp>
      </p:grpSp>
      <p:grpSp>
        <p:nvGrpSpPr>
          <p:cNvPr id="81" name="Group 80"/>
          <p:cNvGrpSpPr/>
          <p:nvPr/>
        </p:nvGrpSpPr>
        <p:grpSpPr>
          <a:xfrm>
            <a:off x="2966705" y="1336308"/>
            <a:ext cx="290847" cy="290899"/>
            <a:chOff x="2240339" y="3733800"/>
            <a:chExt cx="290846" cy="290899"/>
          </a:xfrm>
        </p:grpSpPr>
        <p:sp>
          <p:nvSpPr>
            <p:cNvPr id="82" name="Oval 8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3" name="TextBox 8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a:t>
              </a:r>
              <a:endParaRPr lang="en-US" sz="1400" dirty="0">
                <a:solidFill>
                  <a:srgbClr val="737373"/>
                </a:solidFill>
              </a:endParaRPr>
            </a:p>
          </p:txBody>
        </p:sp>
      </p:grpSp>
      <p:grpSp>
        <p:nvGrpSpPr>
          <p:cNvPr id="84" name="Group 83"/>
          <p:cNvGrpSpPr/>
          <p:nvPr/>
        </p:nvGrpSpPr>
        <p:grpSpPr>
          <a:xfrm>
            <a:off x="6567154" y="1336308"/>
            <a:ext cx="290847" cy="290899"/>
            <a:chOff x="2240339" y="3733800"/>
            <a:chExt cx="290846" cy="290899"/>
          </a:xfrm>
        </p:grpSpPr>
        <p:sp>
          <p:nvSpPr>
            <p:cNvPr id="85" name="Oval 8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6" name="TextBox 8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7</a:t>
              </a:r>
              <a:endParaRPr lang="en-US" sz="1400" dirty="0">
                <a:solidFill>
                  <a:srgbClr val="737373"/>
                </a:solidFill>
              </a:endParaRPr>
            </a:p>
          </p:txBody>
        </p:sp>
      </p:grpSp>
      <p:grpSp>
        <p:nvGrpSpPr>
          <p:cNvPr id="87" name="Group 86"/>
          <p:cNvGrpSpPr/>
          <p:nvPr/>
        </p:nvGrpSpPr>
        <p:grpSpPr>
          <a:xfrm>
            <a:off x="8243554" y="1336308"/>
            <a:ext cx="290847" cy="290899"/>
            <a:chOff x="2240339" y="3733800"/>
            <a:chExt cx="290846" cy="290899"/>
          </a:xfrm>
        </p:grpSpPr>
        <p:sp>
          <p:nvSpPr>
            <p:cNvPr id="91" name="Oval 9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2" name="TextBox 9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8</a:t>
              </a:r>
              <a:endParaRPr lang="en-US" sz="1400" dirty="0">
                <a:solidFill>
                  <a:srgbClr val="737373"/>
                </a:solidFill>
              </a:endParaRPr>
            </a:p>
          </p:txBody>
        </p:sp>
      </p:grpSp>
      <p:grpSp>
        <p:nvGrpSpPr>
          <p:cNvPr id="93" name="Group 92"/>
          <p:cNvGrpSpPr/>
          <p:nvPr/>
        </p:nvGrpSpPr>
        <p:grpSpPr>
          <a:xfrm>
            <a:off x="2671430" y="1336308"/>
            <a:ext cx="290847" cy="290899"/>
            <a:chOff x="2240339" y="3733800"/>
            <a:chExt cx="290846" cy="290899"/>
          </a:xfrm>
        </p:grpSpPr>
        <p:sp>
          <p:nvSpPr>
            <p:cNvPr id="94" name="Oval 9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95" name="TextBox 9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4.x</a:t>
              </a:r>
              <a:endParaRPr lang="en-US" sz="1400" dirty="0">
                <a:solidFill>
                  <a:srgbClr val="737373"/>
                </a:solidFill>
              </a:endParaRPr>
            </a:p>
          </p:txBody>
        </p:sp>
      </p:grpSp>
      <p:grpSp>
        <p:nvGrpSpPr>
          <p:cNvPr id="96" name="Group 95"/>
          <p:cNvGrpSpPr/>
          <p:nvPr/>
        </p:nvGrpSpPr>
        <p:grpSpPr>
          <a:xfrm>
            <a:off x="8853154" y="1336308"/>
            <a:ext cx="290847" cy="290899"/>
            <a:chOff x="2240339" y="3733800"/>
            <a:chExt cx="290846" cy="290899"/>
          </a:xfrm>
        </p:grpSpPr>
        <p:sp>
          <p:nvSpPr>
            <p:cNvPr id="97" name="Oval 9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9" name="TextBox 10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sp>
        <p:nvSpPr>
          <p:cNvPr id="110" name="Oval 109"/>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11" name="TextBox 110"/>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rgbClr val="737373"/>
                </a:solidFill>
              </a:rPr>
              <a:t>2015</a:t>
            </a:r>
          </a:p>
        </p:txBody>
      </p:sp>
      <p:grpSp>
        <p:nvGrpSpPr>
          <p:cNvPr id="112" name="Group 111"/>
          <p:cNvGrpSpPr/>
          <p:nvPr/>
        </p:nvGrpSpPr>
        <p:grpSpPr>
          <a:xfrm>
            <a:off x="8853154" y="1336308"/>
            <a:ext cx="290847" cy="290899"/>
            <a:chOff x="2240339" y="3733800"/>
            <a:chExt cx="290846" cy="290899"/>
          </a:xfrm>
        </p:grpSpPr>
        <p:sp>
          <p:nvSpPr>
            <p:cNvPr id="113" name="Oval 11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4" name="TextBox 11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grpSp>
        <p:nvGrpSpPr>
          <p:cNvPr id="115" name="Group 114"/>
          <p:cNvGrpSpPr/>
          <p:nvPr/>
        </p:nvGrpSpPr>
        <p:grpSpPr>
          <a:xfrm>
            <a:off x="9305926" y="1336308"/>
            <a:ext cx="290847" cy="290899"/>
            <a:chOff x="2240339" y="3733800"/>
            <a:chExt cx="290846" cy="290899"/>
          </a:xfrm>
        </p:grpSpPr>
        <p:sp>
          <p:nvSpPr>
            <p:cNvPr id="116" name="Oval 11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17" name="TextBox 11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10</a:t>
              </a:r>
              <a:endParaRPr lang="en-US" sz="1400" dirty="0">
                <a:solidFill>
                  <a:srgbClr val="737373"/>
                </a:solidFill>
              </a:endParaRPr>
            </a:p>
          </p:txBody>
        </p:sp>
      </p:grpSp>
      <p:grpSp>
        <p:nvGrpSpPr>
          <p:cNvPr id="118" name="Group 117"/>
          <p:cNvGrpSpPr/>
          <p:nvPr/>
        </p:nvGrpSpPr>
        <p:grpSpPr>
          <a:xfrm>
            <a:off x="9753601" y="1336308"/>
            <a:ext cx="290847" cy="290899"/>
            <a:chOff x="2240339" y="3733800"/>
            <a:chExt cx="290846" cy="290899"/>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20" name="TextBox 11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11</a:t>
              </a:r>
              <a:endParaRPr lang="en-US" sz="1400" dirty="0">
                <a:solidFill>
                  <a:srgbClr val="737373"/>
                </a:solidFill>
              </a:endParaRPr>
            </a:p>
          </p:txBody>
        </p:sp>
      </p:grpSp>
      <p:sp>
        <p:nvSpPr>
          <p:cNvPr id="121" name="Rectangle 120"/>
          <p:cNvSpPr/>
          <p:nvPr/>
        </p:nvSpPr>
        <p:spPr>
          <a:xfrm>
            <a:off x="3980688" y="3936114"/>
            <a:ext cx="1889901" cy="2159887"/>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Quirks</a:t>
            </a:r>
            <a:endParaRPr lang="en-US" sz="1400" dirty="0">
              <a:solidFill>
                <a:srgbClr val="737373"/>
              </a:solidFill>
              <a:latin typeface="Segoe UI Light" panose="020B0502040204020203" pitchFamily="34" charset="0"/>
              <a:cs typeface="Segoe UI Light" panose="020B0502040204020203" pitchFamily="34" charset="0"/>
            </a:endParaRPr>
          </a:p>
        </p:txBody>
      </p:sp>
      <p:sp>
        <p:nvSpPr>
          <p:cNvPr id="122" name="Rectangle 121"/>
          <p:cNvSpPr/>
          <p:nvPr/>
        </p:nvSpPr>
        <p:spPr>
          <a:xfrm>
            <a:off x="6114288" y="3936114"/>
            <a:ext cx="1889901" cy="2159887"/>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Strict</a:t>
            </a:r>
            <a:endParaRPr lang="en-US" sz="1400" dirty="0">
              <a:solidFill>
                <a:srgbClr val="737373"/>
              </a:solidFill>
              <a:latin typeface="Segoe UI Light" panose="020B0502040204020203" pitchFamily="34" charset="0"/>
              <a:cs typeface="Segoe UI Light" panose="020B0502040204020203" pitchFamily="34" charset="0"/>
            </a:endParaRPr>
          </a:p>
        </p:txBody>
      </p:sp>
      <p:sp>
        <p:nvSpPr>
          <p:cNvPr id="76" name="TextBox 75"/>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sp>
        <p:nvSpPr>
          <p:cNvPr id="78" name="TextBox 77"/>
          <p:cNvSpPr txBox="1"/>
          <p:nvPr/>
        </p:nvSpPr>
        <p:spPr>
          <a:xfrm>
            <a:off x="604923" y="354608"/>
            <a:ext cx="3490205" cy="379656"/>
          </a:xfrm>
          <a:prstGeom prst="rect">
            <a:avLst/>
          </a:prstGeom>
          <a:noFill/>
        </p:spPr>
        <p:txBody>
          <a:bodyPr wrap="square" rtlCol="0">
            <a:spAutoFit/>
          </a:bodyPr>
          <a:lstStyle/>
          <a:p>
            <a:pPr algn="r" defTabSz="914377"/>
            <a:r>
              <a:rPr lang="en-US" sz="1867"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2530483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64" idx="2"/>
          </p:cNvCxnSpPr>
          <p:nvPr/>
        </p:nvCxnSpPr>
        <p:spPr>
          <a:xfrm flipV="1">
            <a:off x="1066800" y="1390867"/>
            <a:ext cx="9906000" cy="67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906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 name="TextBox 8"/>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rgbClr val="737373"/>
                </a:solidFill>
                <a:latin typeface="Segoe UI Semilight" panose="020B0402040204020203" pitchFamily="34" charset="0"/>
                <a:cs typeface="Segoe UI Semilight" panose="020B0402040204020203" pitchFamily="34" charset="0"/>
              </a:rPr>
              <a:t>1995</a:t>
            </a:r>
          </a:p>
        </p:txBody>
      </p:sp>
      <p:grpSp>
        <p:nvGrpSpPr>
          <p:cNvPr id="39" name="Group 38"/>
          <p:cNvGrpSpPr/>
          <p:nvPr/>
        </p:nvGrpSpPr>
        <p:grpSpPr>
          <a:xfrm>
            <a:off x="1842754" y="1336308"/>
            <a:ext cx="290847" cy="290899"/>
            <a:chOff x="2240339" y="3733800"/>
            <a:chExt cx="290846" cy="290899"/>
          </a:xfrm>
        </p:grpSpPr>
        <p:sp>
          <p:nvSpPr>
            <p:cNvPr id="37" name="Oval 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38" name="TextBox 3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3</a:t>
              </a:r>
              <a:endParaRPr lang="en-US" sz="1400" dirty="0">
                <a:solidFill>
                  <a:srgbClr val="737373"/>
                </a:solidFill>
              </a:endParaRPr>
            </a:p>
          </p:txBody>
        </p:sp>
      </p:grpSp>
      <p:grpSp>
        <p:nvGrpSpPr>
          <p:cNvPr id="40" name="Group 39"/>
          <p:cNvGrpSpPr/>
          <p:nvPr/>
        </p:nvGrpSpPr>
        <p:grpSpPr>
          <a:xfrm>
            <a:off x="2362201" y="1336308"/>
            <a:ext cx="290847" cy="290899"/>
            <a:chOff x="2240339" y="3733800"/>
            <a:chExt cx="290846" cy="290899"/>
          </a:xfrm>
        </p:grpSpPr>
        <p:sp>
          <p:nvSpPr>
            <p:cNvPr id="41" name="Oval 4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42" name="TextBox 4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a:t>
              </a:r>
              <a:endParaRPr lang="en-US" sz="1400" dirty="0">
                <a:solidFill>
                  <a:srgbClr val="737373"/>
                </a:solidFill>
              </a:endParaRPr>
            </a:p>
          </p:txBody>
        </p:sp>
      </p:grpSp>
      <p:grpSp>
        <p:nvGrpSpPr>
          <p:cNvPr id="43" name="Group 42"/>
          <p:cNvGrpSpPr/>
          <p:nvPr/>
        </p:nvGrpSpPr>
        <p:grpSpPr>
          <a:xfrm>
            <a:off x="1219201" y="1336308"/>
            <a:ext cx="290847" cy="290899"/>
            <a:chOff x="2240339" y="3733800"/>
            <a:chExt cx="290846" cy="290899"/>
          </a:xfrm>
        </p:grpSpPr>
        <p:sp>
          <p:nvSpPr>
            <p:cNvPr id="44" name="Oval 4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45" name="TextBox 4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a:t>
              </a:r>
              <a:endParaRPr lang="en-US" sz="1400" dirty="0">
                <a:solidFill>
                  <a:srgbClr val="737373"/>
                </a:solidFill>
              </a:endParaRPr>
            </a:p>
          </p:txBody>
        </p:sp>
      </p:grpSp>
      <p:grpSp>
        <p:nvGrpSpPr>
          <p:cNvPr id="46" name="Group 45"/>
          <p:cNvGrpSpPr/>
          <p:nvPr/>
        </p:nvGrpSpPr>
        <p:grpSpPr>
          <a:xfrm>
            <a:off x="1385554" y="1336308"/>
            <a:ext cx="290847" cy="290899"/>
            <a:chOff x="2240339" y="3733800"/>
            <a:chExt cx="290846" cy="290899"/>
          </a:xfrm>
        </p:grpSpPr>
        <p:sp>
          <p:nvSpPr>
            <p:cNvPr id="47" name="Oval 4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48" name="TextBox 4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2</a:t>
              </a:r>
              <a:endParaRPr lang="en-US" sz="1400" dirty="0">
                <a:solidFill>
                  <a:srgbClr val="737373"/>
                </a:solidFill>
              </a:endParaRPr>
            </a:p>
          </p:txBody>
        </p:sp>
      </p:grpSp>
      <p:grpSp>
        <p:nvGrpSpPr>
          <p:cNvPr id="49" name="Group 48"/>
          <p:cNvGrpSpPr/>
          <p:nvPr/>
        </p:nvGrpSpPr>
        <p:grpSpPr>
          <a:xfrm>
            <a:off x="3300079" y="1336308"/>
            <a:ext cx="290847" cy="290899"/>
            <a:chOff x="2240339" y="3733800"/>
            <a:chExt cx="290846" cy="290899"/>
          </a:xfrm>
        </p:grpSpPr>
        <p:sp>
          <p:nvSpPr>
            <p:cNvPr id="50" name="Oval 4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51" name="TextBox 5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5.5</a:t>
              </a:r>
              <a:endParaRPr lang="en-US" sz="1400" dirty="0">
                <a:solidFill>
                  <a:srgbClr val="737373"/>
                </a:solidFill>
              </a:endParaRPr>
            </a:p>
          </p:txBody>
        </p:sp>
      </p:grpSp>
      <p:grpSp>
        <p:nvGrpSpPr>
          <p:cNvPr id="52" name="Group 51"/>
          <p:cNvGrpSpPr/>
          <p:nvPr/>
        </p:nvGrpSpPr>
        <p:grpSpPr>
          <a:xfrm>
            <a:off x="3743326" y="1336308"/>
            <a:ext cx="290847" cy="290899"/>
            <a:chOff x="2240339" y="3733800"/>
            <a:chExt cx="290846" cy="290899"/>
          </a:xfrm>
        </p:grpSpPr>
        <p:sp>
          <p:nvSpPr>
            <p:cNvPr id="53" name="Oval 5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54" name="TextBox 5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6</a:t>
              </a:r>
              <a:endParaRPr lang="en-US" sz="1400" dirty="0">
                <a:solidFill>
                  <a:srgbClr val="737373"/>
                </a:solidFill>
              </a:endParaRPr>
            </a:p>
          </p:txBody>
        </p:sp>
      </p:grpSp>
      <p:grpSp>
        <p:nvGrpSpPr>
          <p:cNvPr id="55" name="Group 54"/>
          <p:cNvGrpSpPr/>
          <p:nvPr/>
        </p:nvGrpSpPr>
        <p:grpSpPr>
          <a:xfrm>
            <a:off x="2966705" y="1336308"/>
            <a:ext cx="290847" cy="290899"/>
            <a:chOff x="2240339" y="3733800"/>
            <a:chExt cx="290846" cy="290899"/>
          </a:xfrm>
        </p:grpSpPr>
        <p:sp>
          <p:nvSpPr>
            <p:cNvPr id="56" name="Oval 5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57" name="TextBox 5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5</a:t>
              </a:r>
              <a:endParaRPr lang="en-US" sz="1400" dirty="0">
                <a:solidFill>
                  <a:srgbClr val="737373"/>
                </a:solidFill>
              </a:endParaRPr>
            </a:p>
          </p:txBody>
        </p:sp>
      </p:grpSp>
      <p:grpSp>
        <p:nvGrpSpPr>
          <p:cNvPr id="58" name="Group 57"/>
          <p:cNvGrpSpPr/>
          <p:nvPr/>
        </p:nvGrpSpPr>
        <p:grpSpPr>
          <a:xfrm>
            <a:off x="6567154" y="1336308"/>
            <a:ext cx="290847" cy="290899"/>
            <a:chOff x="2240339" y="3733800"/>
            <a:chExt cx="290846" cy="290899"/>
          </a:xfrm>
        </p:grpSpPr>
        <p:sp>
          <p:nvSpPr>
            <p:cNvPr id="59" name="Oval 5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0" name="TextBox 5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7</a:t>
              </a:r>
              <a:endParaRPr lang="en-US" sz="1400" dirty="0">
                <a:solidFill>
                  <a:srgbClr val="737373"/>
                </a:solidFill>
              </a:endParaRPr>
            </a:p>
          </p:txBody>
        </p:sp>
      </p:grpSp>
      <p:grpSp>
        <p:nvGrpSpPr>
          <p:cNvPr id="61" name="Group 60"/>
          <p:cNvGrpSpPr/>
          <p:nvPr/>
        </p:nvGrpSpPr>
        <p:grpSpPr>
          <a:xfrm>
            <a:off x="8243554" y="1336308"/>
            <a:ext cx="290847" cy="290899"/>
            <a:chOff x="2240339" y="3733800"/>
            <a:chExt cx="290846" cy="290899"/>
          </a:xfrm>
        </p:grpSpPr>
        <p:sp>
          <p:nvSpPr>
            <p:cNvPr id="62" name="Oval 6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3" name="TextBox 6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8</a:t>
              </a:r>
              <a:endParaRPr lang="en-US" sz="1400" dirty="0">
                <a:solidFill>
                  <a:srgbClr val="737373"/>
                </a:solidFill>
              </a:endParaRPr>
            </a:p>
          </p:txBody>
        </p:sp>
      </p:grpSp>
      <p:grpSp>
        <p:nvGrpSpPr>
          <p:cNvPr id="76" name="Group 75"/>
          <p:cNvGrpSpPr/>
          <p:nvPr/>
        </p:nvGrpSpPr>
        <p:grpSpPr>
          <a:xfrm>
            <a:off x="2671430" y="1336308"/>
            <a:ext cx="290847" cy="290899"/>
            <a:chOff x="2240339" y="3733800"/>
            <a:chExt cx="290846" cy="290899"/>
          </a:xfrm>
        </p:grpSpPr>
        <p:sp>
          <p:nvSpPr>
            <p:cNvPr id="77" name="Oval 7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8" name="TextBox 7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4.x</a:t>
              </a:r>
              <a:endParaRPr lang="en-US" sz="1400" dirty="0">
                <a:solidFill>
                  <a:srgbClr val="737373"/>
                </a:solidFill>
              </a:endParaRPr>
            </a:p>
          </p:txBody>
        </p:sp>
      </p:grpSp>
      <p:grpSp>
        <p:nvGrpSpPr>
          <p:cNvPr id="98" name="Group 97"/>
          <p:cNvGrpSpPr/>
          <p:nvPr/>
        </p:nvGrpSpPr>
        <p:grpSpPr>
          <a:xfrm>
            <a:off x="3733800" y="2617425"/>
            <a:ext cx="4571264" cy="3835155"/>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u="sng">
                <a:solidFill>
                  <a:prstClr val="white"/>
                </a:solidFill>
              </a:endParaRPr>
            </a:p>
          </p:txBody>
        </p:sp>
      </p:grpSp>
      <p:sp>
        <p:nvSpPr>
          <p:cNvPr id="107" name="Rectangle 106"/>
          <p:cNvSpPr/>
          <p:nvPr/>
        </p:nvSpPr>
        <p:spPr>
          <a:xfrm>
            <a:off x="3842277" y="3015131"/>
            <a:ext cx="4358143" cy="3336095"/>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08" name="TextBox 107"/>
          <p:cNvSpPr txBox="1"/>
          <p:nvPr/>
        </p:nvSpPr>
        <p:spPr>
          <a:xfrm>
            <a:off x="3902189" y="3124200"/>
            <a:ext cx="4235168" cy="400110"/>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4038601" y="3650277"/>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IE5</a:t>
            </a:r>
            <a:r>
              <a:rPr lang="en-US" sz="2000" dirty="0">
                <a:solidFill>
                  <a:srgbClr val="737373"/>
                </a:solidFill>
                <a:latin typeface="Segoe UI Light" panose="020B0502040204020203" pitchFamily="34" charset="0"/>
                <a:cs typeface="Segoe UI Light" panose="020B0502040204020203" pitchFamily="34" charset="0"/>
              </a:rPr>
              <a:t> </a:t>
            </a:r>
          </a:p>
          <a:p>
            <a:pPr algn="ctr" defTabSz="914377"/>
            <a:r>
              <a:rPr lang="en-US" sz="1400" dirty="0">
                <a:solidFill>
                  <a:srgbClr val="737373"/>
                </a:solidFill>
                <a:latin typeface="Segoe UI Light" panose="020B0502040204020203" pitchFamily="34" charset="0"/>
                <a:cs typeface="Segoe UI Light" panose="020B0502040204020203" pitchFamily="34" charset="0"/>
              </a:rPr>
              <a:t>Quirks</a:t>
            </a:r>
          </a:p>
        </p:txBody>
      </p:sp>
      <p:sp>
        <p:nvSpPr>
          <p:cNvPr id="109" name="Rectangle 108"/>
          <p:cNvSpPr/>
          <p:nvPr/>
        </p:nvSpPr>
        <p:spPr>
          <a:xfrm>
            <a:off x="5066525" y="3650277"/>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IE7</a:t>
            </a:r>
            <a:r>
              <a:rPr lang="en-US" sz="2000" dirty="0">
                <a:solidFill>
                  <a:srgbClr val="737373"/>
                </a:solidFill>
                <a:latin typeface="Segoe UI Light" panose="020B0502040204020203" pitchFamily="34" charset="0"/>
                <a:cs typeface="Segoe UI Light" panose="020B0502040204020203" pitchFamily="34" charset="0"/>
              </a:rPr>
              <a:t> </a:t>
            </a:r>
            <a:endParaRPr lang="en-US" sz="1051" dirty="0">
              <a:solidFill>
                <a:srgbClr val="737373"/>
              </a:solidFill>
              <a:latin typeface="Segoe UI Light" panose="020B0502040204020203" pitchFamily="34" charset="0"/>
              <a:cs typeface="Segoe UI Light" panose="020B0502040204020203" pitchFamily="34" charset="0"/>
            </a:endParaRPr>
          </a:p>
          <a:p>
            <a:pPr algn="ctr" defTabSz="914377"/>
            <a:r>
              <a:rPr lang="en-US" sz="1000" dirty="0" err="1">
                <a:solidFill>
                  <a:srgbClr val="737373"/>
                </a:solidFill>
                <a:latin typeface="Segoe UI Light" panose="020B0502040204020203" pitchFamily="34" charset="0"/>
                <a:cs typeface="Segoe UI Light" panose="020B0502040204020203" pitchFamily="34" charset="0"/>
              </a:rPr>
              <a:t>Compat</a:t>
            </a:r>
            <a:r>
              <a:rPr lang="en-US" sz="1000" dirty="0">
                <a:solidFill>
                  <a:srgbClr val="737373"/>
                </a:solidFill>
                <a:latin typeface="Segoe UI Light" panose="020B0502040204020203" pitchFamily="34" charset="0"/>
                <a:cs typeface="Segoe UI Light" panose="020B0502040204020203" pitchFamily="34" charset="0"/>
              </a:rPr>
              <a:t> View</a:t>
            </a:r>
          </a:p>
        </p:txBody>
      </p:sp>
      <p:sp>
        <p:nvSpPr>
          <p:cNvPr id="110" name="Rectangle 109"/>
          <p:cNvSpPr/>
          <p:nvPr/>
        </p:nvSpPr>
        <p:spPr>
          <a:xfrm>
            <a:off x="6102553" y="3650277"/>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IE8</a:t>
            </a:r>
          </a:p>
          <a:p>
            <a:pPr algn="ctr" defTabSz="914377"/>
            <a:r>
              <a:rPr lang="en-US" sz="1051" dirty="0">
                <a:solidFill>
                  <a:srgbClr val="737373"/>
                </a:solidFill>
                <a:latin typeface="Segoe UI Light" panose="020B0502040204020203" pitchFamily="34" charset="0"/>
                <a:cs typeface="Segoe UI Light" panose="020B0502040204020203" pitchFamily="34" charset="0"/>
              </a:rPr>
              <a:t>Standards Mode</a:t>
            </a:r>
          </a:p>
        </p:txBody>
      </p:sp>
      <p:grpSp>
        <p:nvGrpSpPr>
          <p:cNvPr id="65" name="Group 64"/>
          <p:cNvGrpSpPr/>
          <p:nvPr/>
        </p:nvGrpSpPr>
        <p:grpSpPr>
          <a:xfrm>
            <a:off x="8853154" y="1336308"/>
            <a:ext cx="290847" cy="290899"/>
            <a:chOff x="2240339" y="3733800"/>
            <a:chExt cx="290846" cy="290899"/>
          </a:xfrm>
        </p:grpSpPr>
        <p:sp>
          <p:nvSpPr>
            <p:cNvPr id="66" name="Oval 6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67" name="TextBox 6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6771" y="1694893"/>
            <a:ext cx="564035" cy="52336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4020152" y="496705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IE9</a:t>
            </a:r>
          </a:p>
          <a:p>
            <a:pPr algn="ctr" defTabSz="914377"/>
            <a:r>
              <a:rPr lang="en-US" sz="1051" dirty="0">
                <a:solidFill>
                  <a:srgbClr val="737373"/>
                </a:solidFill>
                <a:latin typeface="Segoe UI Light" panose="020B0502040204020203" pitchFamily="34" charset="0"/>
                <a:cs typeface="Segoe UI Light" panose="020B0502040204020203" pitchFamily="34" charset="0"/>
              </a:rPr>
              <a:t>Standards Mode</a:t>
            </a:r>
          </a:p>
        </p:txBody>
      </p:sp>
      <p:sp>
        <p:nvSpPr>
          <p:cNvPr id="80" name="Rectangle 79"/>
          <p:cNvSpPr/>
          <p:nvPr/>
        </p:nvSpPr>
        <p:spPr>
          <a:xfrm>
            <a:off x="5059637" y="4974551"/>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IE10</a:t>
            </a:r>
          </a:p>
          <a:p>
            <a:pPr algn="ctr" defTabSz="914377"/>
            <a:r>
              <a:rPr lang="en-US" sz="1051" dirty="0">
                <a:solidFill>
                  <a:srgbClr val="737373"/>
                </a:solidFill>
                <a:latin typeface="Segoe UI Light" panose="020B0502040204020203" pitchFamily="34" charset="0"/>
                <a:cs typeface="Segoe UI Light" panose="020B0502040204020203" pitchFamily="34" charset="0"/>
              </a:rPr>
              <a:t>Standards Mode</a:t>
            </a:r>
          </a:p>
        </p:txBody>
      </p:sp>
      <p:sp>
        <p:nvSpPr>
          <p:cNvPr id="81" name="Rectangle 80"/>
          <p:cNvSpPr/>
          <p:nvPr/>
        </p:nvSpPr>
        <p:spPr>
          <a:xfrm>
            <a:off x="6096801" y="496705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QME</a:t>
            </a:r>
          </a:p>
          <a:p>
            <a:pPr algn="ctr" defTabSz="914377"/>
            <a:r>
              <a:rPr lang="en-US" sz="1051" dirty="0">
                <a:solidFill>
                  <a:srgbClr val="737373"/>
                </a:solidFill>
                <a:latin typeface="Segoe UI Light" panose="020B0502040204020203" pitchFamily="34" charset="0"/>
                <a:cs typeface="Segoe UI Light" panose="020B0502040204020203" pitchFamily="34" charset="0"/>
              </a:rPr>
              <a:t>Quirks Mode Emulation</a:t>
            </a:r>
          </a:p>
        </p:txBody>
      </p:sp>
      <p:sp>
        <p:nvSpPr>
          <p:cNvPr id="64" name="Oval 63"/>
          <p:cNvSpPr/>
          <p:nvPr/>
        </p:nvSpPr>
        <p:spPr>
          <a:xfrm>
            <a:off x="10972800" y="1276567"/>
            <a:ext cx="228600" cy="2286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68" name="TextBox 67"/>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rgbClr val="737373"/>
                </a:solidFill>
              </a:rPr>
              <a:t>2015</a:t>
            </a:r>
          </a:p>
        </p:txBody>
      </p:sp>
      <p:grpSp>
        <p:nvGrpSpPr>
          <p:cNvPr id="69" name="Group 68"/>
          <p:cNvGrpSpPr/>
          <p:nvPr/>
        </p:nvGrpSpPr>
        <p:grpSpPr>
          <a:xfrm>
            <a:off x="8853154" y="1336308"/>
            <a:ext cx="290847" cy="290899"/>
            <a:chOff x="2240339" y="3733800"/>
            <a:chExt cx="290846" cy="290899"/>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1" name="TextBox 7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9</a:t>
              </a:r>
              <a:endParaRPr lang="en-US" sz="1400" dirty="0">
                <a:solidFill>
                  <a:srgbClr val="737373"/>
                </a:solidFill>
              </a:endParaRPr>
            </a:p>
          </p:txBody>
        </p:sp>
      </p:grpSp>
      <p:grpSp>
        <p:nvGrpSpPr>
          <p:cNvPr id="72" name="Group 71"/>
          <p:cNvGrpSpPr/>
          <p:nvPr/>
        </p:nvGrpSpPr>
        <p:grpSpPr>
          <a:xfrm>
            <a:off x="9305926" y="1336308"/>
            <a:ext cx="290847" cy="290899"/>
            <a:chOff x="2240339" y="3733800"/>
            <a:chExt cx="290846" cy="290899"/>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79" name="TextBox 7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10</a:t>
              </a:r>
              <a:endParaRPr lang="en-US" sz="1400" dirty="0">
                <a:solidFill>
                  <a:srgbClr val="737373"/>
                </a:solidFill>
              </a:endParaRPr>
            </a:p>
          </p:txBody>
        </p:sp>
      </p:grpSp>
      <p:grpSp>
        <p:nvGrpSpPr>
          <p:cNvPr id="82" name="Group 81"/>
          <p:cNvGrpSpPr/>
          <p:nvPr/>
        </p:nvGrpSpPr>
        <p:grpSpPr>
          <a:xfrm>
            <a:off x="9753601" y="1336308"/>
            <a:ext cx="290847" cy="290899"/>
            <a:chOff x="2240339" y="3733800"/>
            <a:chExt cx="290846" cy="290899"/>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
          <p:nvSpPr>
            <p:cNvPr id="84" name="TextBox 8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dirty="0">
                  <a:solidFill>
                    <a:srgbClr val="737373"/>
                  </a:solidFill>
                </a:rPr>
                <a:t>11</a:t>
              </a:r>
              <a:endParaRPr lang="en-US" sz="1400" dirty="0">
                <a:solidFill>
                  <a:srgbClr val="737373"/>
                </a:solidFill>
              </a:endParaRPr>
            </a:p>
          </p:txBody>
        </p:sp>
      </p:grpSp>
      <p:sp>
        <p:nvSpPr>
          <p:cNvPr id="88" name="TextBox 87"/>
          <p:cNvSpPr txBox="1"/>
          <p:nvPr/>
        </p:nvSpPr>
        <p:spPr>
          <a:xfrm>
            <a:off x="904444" y="4600545"/>
            <a:ext cx="2300630" cy="400110"/>
          </a:xfrm>
          <a:prstGeom prst="rect">
            <a:avLst/>
          </a:prstGeom>
          <a:noFill/>
        </p:spPr>
        <p:txBody>
          <a:bodyPr wrap="none" rtlCol="0">
            <a:spAutoFit/>
          </a:bodyPr>
          <a:lstStyle/>
          <a:p>
            <a:pPr defTabSz="914377"/>
            <a:r>
              <a:rPr lang="en-US" sz="2000" dirty="0">
                <a:solidFill>
                  <a:srgbClr val="737373"/>
                </a:solidFill>
                <a:latin typeface="Consolas" panose="020B0609020204030204" pitchFamily="49" charset="0"/>
                <a:cs typeface="Consolas" panose="020B0609020204030204" pitchFamily="49" charset="0"/>
              </a:rPr>
              <a:t>x-</a:t>
            </a:r>
            <a:r>
              <a:rPr lang="en-US" sz="2000" dirty="0" err="1">
                <a:solidFill>
                  <a:srgbClr val="737373"/>
                </a:solidFill>
                <a:latin typeface="Consolas" panose="020B0609020204030204" pitchFamily="49" charset="0"/>
                <a:cs typeface="Consolas" panose="020B0609020204030204" pitchFamily="49" charset="0"/>
              </a:rPr>
              <a:t>ua</a:t>
            </a:r>
            <a:r>
              <a:rPr lang="en-US" sz="2000" dirty="0">
                <a:solidFill>
                  <a:srgbClr val="737373"/>
                </a:solidFill>
                <a:latin typeface="Consolas" panose="020B0609020204030204" pitchFamily="49" charset="0"/>
                <a:cs typeface="Consolas" panose="020B0609020204030204" pitchFamily="49" charset="0"/>
              </a:rPr>
              <a:t>-compatible</a:t>
            </a:r>
            <a:endParaRPr lang="en-US" sz="1600" dirty="0">
              <a:solidFill>
                <a:srgbClr val="737373"/>
              </a:solidFill>
              <a:latin typeface="Consolas" panose="020B0609020204030204" pitchFamily="49" charset="0"/>
              <a:cs typeface="Consolas" panose="020B0609020204030204" pitchFamily="49" charset="0"/>
            </a:endParaRPr>
          </a:p>
        </p:txBody>
      </p:sp>
      <p:sp>
        <p:nvSpPr>
          <p:cNvPr id="89" name="TextBox 88"/>
          <p:cNvSpPr txBox="1"/>
          <p:nvPr/>
        </p:nvSpPr>
        <p:spPr>
          <a:xfrm>
            <a:off x="1219200" y="4167966"/>
            <a:ext cx="1544012" cy="461665"/>
          </a:xfrm>
          <a:prstGeom prst="rect">
            <a:avLst/>
          </a:prstGeom>
          <a:noFill/>
        </p:spPr>
        <p:txBody>
          <a:bodyPr wrap="none" rtlCol="0">
            <a:spAutoFit/>
          </a:bodyPr>
          <a:lstStyle/>
          <a:p>
            <a:pPr defTabSz="914377"/>
            <a:r>
              <a:rPr lang="en-US" sz="2400" dirty="0">
                <a:solidFill>
                  <a:srgbClr val="737373"/>
                </a:solidFill>
                <a:latin typeface="Consolas" panose="020B0609020204030204" pitchFamily="49" charset="0"/>
                <a:cs typeface="Consolas" panose="020B0609020204030204" pitchFamily="49" charset="0"/>
              </a:rPr>
              <a:t>!DOCTYPE</a:t>
            </a:r>
            <a:endParaRPr lang="en-US" sz="1400" dirty="0">
              <a:solidFill>
                <a:srgbClr val="737373"/>
              </a:solidFill>
              <a:latin typeface="Consolas" panose="020B0609020204030204" pitchFamily="49" charset="0"/>
              <a:cs typeface="Consolas" panose="020B0609020204030204" pitchFamily="49" charset="0"/>
            </a:endParaRPr>
          </a:p>
        </p:txBody>
      </p:sp>
      <p:sp>
        <p:nvSpPr>
          <p:cNvPr id="112" name="Rectangle 111"/>
          <p:cNvSpPr/>
          <p:nvPr/>
        </p:nvSpPr>
        <p:spPr>
          <a:xfrm>
            <a:off x="7133926" y="4974551"/>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IE11</a:t>
            </a:r>
          </a:p>
          <a:p>
            <a:pPr algn="ctr" defTabSz="914377"/>
            <a:r>
              <a:rPr lang="en-US" sz="1051" dirty="0">
                <a:solidFill>
                  <a:srgbClr val="737373"/>
                </a:solidFill>
                <a:latin typeface="Segoe UI Light" panose="020B0502040204020203" pitchFamily="34" charset="0"/>
                <a:cs typeface="Segoe UI Light" panose="020B0502040204020203" pitchFamily="34" charset="0"/>
              </a:rPr>
              <a:t>Standards Mode</a:t>
            </a:r>
          </a:p>
        </p:txBody>
      </p:sp>
      <p:sp>
        <p:nvSpPr>
          <p:cNvPr id="85" name="Rectangle 84"/>
          <p:cNvSpPr/>
          <p:nvPr/>
        </p:nvSpPr>
        <p:spPr>
          <a:xfrm>
            <a:off x="7134809" y="3657600"/>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EMIE</a:t>
            </a:r>
          </a:p>
          <a:p>
            <a:pPr algn="ctr" defTabSz="914377"/>
            <a:r>
              <a:rPr lang="en-US" sz="1051" dirty="0">
                <a:solidFill>
                  <a:srgbClr val="737373"/>
                </a:solidFill>
                <a:latin typeface="Segoe UI Light" panose="020B0502040204020203" pitchFamily="34" charset="0"/>
                <a:cs typeface="Segoe UI Light" panose="020B0502040204020203" pitchFamily="34" charset="0"/>
              </a:rPr>
              <a:t>Enterprise Mode</a:t>
            </a:r>
          </a:p>
        </p:txBody>
      </p:sp>
      <p:cxnSp>
        <p:nvCxnSpPr>
          <p:cNvPr id="116" name="Straight Connector 115"/>
          <p:cNvCxnSpPr/>
          <p:nvPr/>
        </p:nvCxnSpPr>
        <p:spPr>
          <a:xfrm>
            <a:off x="228600" y="764977"/>
            <a:ext cx="65539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353180" y="52488"/>
            <a:ext cx="2065509" cy="707886"/>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914377"/>
            <a:r>
              <a:rPr lang="en-US" sz="2133" dirty="0"/>
              <a:t>Legacy Web</a:t>
            </a:r>
          </a:p>
          <a:p>
            <a:pPr defTabSz="914377"/>
            <a:r>
              <a:rPr lang="en-US" sz="1867" dirty="0"/>
              <a:t>CSS2.1</a:t>
            </a:r>
          </a:p>
        </p:txBody>
      </p:sp>
      <p:cxnSp>
        <p:nvCxnSpPr>
          <p:cNvPr id="118" name="Straight Connector 117"/>
          <p:cNvCxnSpPr/>
          <p:nvPr/>
        </p:nvCxnSpPr>
        <p:spPr>
          <a:xfrm>
            <a:off x="6915963" y="762000"/>
            <a:ext cx="141699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458201" y="761607"/>
            <a:ext cx="26289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8077821" y="-214219"/>
            <a:ext cx="3166561" cy="954107"/>
          </a:xfrm>
          <a:prstGeom prst="rect">
            <a:avLst/>
          </a:prstGeom>
          <a:noFill/>
        </p:spPr>
        <p:txBody>
          <a:bodyPr wrap="square" rtlCol="0">
            <a:spAutoFit/>
          </a:bodyPr>
          <a:lstStyle/>
          <a:p>
            <a:pPr algn="r" defTabSz="914377"/>
            <a:r>
              <a:rPr lang="en-US" sz="1600" dirty="0">
                <a:solidFill>
                  <a:srgbClr val="00B050"/>
                </a:solidFill>
                <a:latin typeface="Segoe UI Semilight" panose="020B0402040204020203" pitchFamily="34" charset="0"/>
                <a:cs typeface="Segoe UI Semilight" panose="020B0402040204020203" pitchFamily="34" charset="0"/>
              </a:rPr>
              <a:t/>
            </a:r>
            <a:br>
              <a:rPr lang="en-US" sz="1600" dirty="0">
                <a:solidFill>
                  <a:srgbClr val="00B050"/>
                </a:solidFill>
                <a:latin typeface="Segoe UI Semilight" panose="020B0402040204020203" pitchFamily="34" charset="0"/>
                <a:cs typeface="Segoe UI Semilight" panose="020B0402040204020203" pitchFamily="34" charset="0"/>
              </a:rPr>
            </a:br>
            <a:r>
              <a:rPr lang="en-US" sz="2133" dirty="0">
                <a:solidFill>
                  <a:srgbClr val="00B050"/>
                </a:solidFill>
                <a:latin typeface="Segoe UI Semibold" panose="020B0702040204020203" pitchFamily="34" charset="0"/>
                <a:cs typeface="Segoe UI Semibold" panose="020B0702040204020203" pitchFamily="34" charset="0"/>
              </a:rPr>
              <a:t>Modern Web</a:t>
            </a:r>
          </a:p>
          <a:p>
            <a:pPr algn="r" defTabSz="914377"/>
            <a:r>
              <a:rPr lang="en-US" sz="1867" dirty="0">
                <a:solidFill>
                  <a:srgbClr val="00B050"/>
                </a:solidFill>
                <a:latin typeface="Segoe UI Semibold" panose="020B0702040204020203" pitchFamily="34" charset="0"/>
                <a:cs typeface="Segoe UI Semibold" panose="020B0702040204020203" pitchFamily="34" charset="0"/>
              </a:rPr>
              <a:t>HTML5, SVG, ES5, CSS3</a:t>
            </a:r>
          </a:p>
        </p:txBody>
      </p:sp>
      <p:sp>
        <p:nvSpPr>
          <p:cNvPr id="121" name="TextBox 120"/>
          <p:cNvSpPr txBox="1"/>
          <p:nvPr/>
        </p:nvSpPr>
        <p:spPr>
          <a:xfrm>
            <a:off x="3300518" y="354608"/>
            <a:ext cx="3490205" cy="379656"/>
          </a:xfrm>
          <a:prstGeom prst="rect">
            <a:avLst/>
          </a:prstGeom>
          <a:noFill/>
        </p:spPr>
        <p:txBody>
          <a:bodyPr wrap="square" rtlCol="0">
            <a:spAutoFit/>
          </a:bodyPr>
          <a:lstStyle/>
          <a:p>
            <a:pPr algn="r" defTabSz="914377"/>
            <a:r>
              <a:rPr lang="en-US" sz="1867"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2830868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384279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19955" y="787079"/>
            <a:ext cx="0" cy="5752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884713" y="4754765"/>
            <a:ext cx="742101" cy="627864"/>
            <a:chOff x="1884713" y="4754765"/>
            <a:chExt cx="742101" cy="627864"/>
          </a:xfrm>
        </p:grpSpPr>
        <p:sp>
          <p:nvSpPr>
            <p:cNvPr id="17" name="Oval 16"/>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12</a:t>
              </a:r>
            </a:p>
          </p:txBody>
        </p:sp>
      </p:grpSp>
      <p:sp>
        <p:nvSpPr>
          <p:cNvPr id="15" name="TextBox 14"/>
          <p:cNvSpPr txBox="1"/>
          <p:nvPr/>
        </p:nvSpPr>
        <p:spPr>
          <a:xfrm>
            <a:off x="195468" y="810229"/>
            <a:ext cx="2873159" cy="1446550"/>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Always up-to-date</a:t>
            </a:r>
          </a:p>
          <a:p>
            <a:pPr>
              <a:lnSpc>
                <a:spcPct val="90000"/>
              </a:lnSpc>
              <a:spcAft>
                <a:spcPts val="600"/>
              </a:spcAft>
            </a:pPr>
            <a:r>
              <a:rPr lang="en-US" sz="2400" dirty="0" smtClean="0">
                <a:gradFill>
                  <a:gsLst>
                    <a:gs pos="2917">
                      <a:schemeClr val="tx1"/>
                    </a:gs>
                    <a:gs pos="30000">
                      <a:schemeClr val="tx1"/>
                    </a:gs>
                  </a:gsLst>
                  <a:lin ang="5400000" scaled="0"/>
                </a:gradFill>
              </a:rPr>
              <a:t>Update frequently</a:t>
            </a:r>
          </a:p>
          <a:p>
            <a:pPr>
              <a:lnSpc>
                <a:spcPct val="90000"/>
              </a:lnSpc>
              <a:spcAft>
                <a:spcPts val="600"/>
              </a:spcAft>
            </a:pPr>
            <a:r>
              <a:rPr lang="en-US" sz="2400" dirty="0" smtClean="0">
                <a:gradFill>
                  <a:gsLst>
                    <a:gs pos="2917">
                      <a:schemeClr val="tx1"/>
                    </a:gs>
                    <a:gs pos="30000">
                      <a:schemeClr val="tx1"/>
                    </a:gs>
                  </a:gsLst>
                  <a:lin ang="5400000" scaled="0"/>
                </a:gradFill>
              </a:rPr>
              <a:t>Single doc model</a:t>
            </a:r>
          </a:p>
        </p:txBody>
      </p:sp>
      <p:sp>
        <p:nvSpPr>
          <p:cNvPr id="16" name="TextBox 15"/>
          <p:cNvSpPr txBox="1"/>
          <p:nvPr/>
        </p:nvSpPr>
        <p:spPr>
          <a:xfrm>
            <a:off x="8438571" y="810229"/>
            <a:ext cx="2873159"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Always up-to-date</a:t>
            </a:r>
          </a:p>
          <a:p>
            <a:pPr>
              <a:lnSpc>
                <a:spcPct val="90000"/>
              </a:lnSpc>
              <a:spcAft>
                <a:spcPts val="600"/>
              </a:spcAft>
            </a:pPr>
            <a:r>
              <a:rPr lang="en-US" sz="2400" dirty="0" smtClean="0">
                <a:gradFill>
                  <a:gsLst>
                    <a:gs pos="2917">
                      <a:schemeClr val="tx1"/>
                    </a:gs>
                    <a:gs pos="30000">
                      <a:schemeClr val="tx1"/>
                    </a:gs>
                  </a:gsLst>
                  <a:lin ang="5400000" scaled="0"/>
                </a:gradFill>
              </a:rPr>
              <a:t>Update frequently</a:t>
            </a:r>
          </a:p>
          <a:p>
            <a:pPr>
              <a:lnSpc>
                <a:spcPct val="90000"/>
              </a:lnSpc>
              <a:spcAft>
                <a:spcPts val="600"/>
              </a:spcAft>
            </a:pPr>
            <a:r>
              <a:rPr lang="en-US" sz="2400" dirty="0" smtClean="0">
                <a:gradFill>
                  <a:gsLst>
                    <a:gs pos="2917">
                      <a:schemeClr val="tx1"/>
                    </a:gs>
                    <a:gs pos="30000">
                      <a:schemeClr val="tx1"/>
                    </a:gs>
                  </a:gsLst>
                  <a:lin ang="5400000" scaled="0"/>
                </a:gradFill>
              </a:rPr>
              <a:t>Single doc model</a:t>
            </a:r>
          </a:p>
        </p:txBody>
      </p:sp>
      <p:grpSp>
        <p:nvGrpSpPr>
          <p:cNvPr id="22" name="Group 21"/>
          <p:cNvGrpSpPr/>
          <p:nvPr/>
        </p:nvGrpSpPr>
        <p:grpSpPr>
          <a:xfrm>
            <a:off x="1897568" y="4759247"/>
            <a:ext cx="742101" cy="627864"/>
            <a:chOff x="1884713" y="4754765"/>
            <a:chExt cx="742101" cy="627864"/>
          </a:xfrm>
        </p:grpSpPr>
        <p:sp>
          <p:nvSpPr>
            <p:cNvPr id="23" name="Oval 22"/>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13</a:t>
              </a:r>
            </a:p>
          </p:txBody>
        </p:sp>
      </p:grpSp>
      <p:grpSp>
        <p:nvGrpSpPr>
          <p:cNvPr id="27" name="Group 26"/>
          <p:cNvGrpSpPr/>
          <p:nvPr/>
        </p:nvGrpSpPr>
        <p:grpSpPr>
          <a:xfrm>
            <a:off x="10521356" y="4864219"/>
            <a:ext cx="742101" cy="627864"/>
            <a:chOff x="10521356" y="4864219"/>
            <a:chExt cx="742101" cy="627864"/>
          </a:xfrm>
        </p:grpSpPr>
        <p:sp>
          <p:nvSpPr>
            <p:cNvPr id="28" name="Oval 2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10521356"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34</a:t>
              </a:r>
            </a:p>
          </p:txBody>
        </p:sp>
      </p:grpSp>
      <p:grpSp>
        <p:nvGrpSpPr>
          <p:cNvPr id="31" name="Group 30"/>
          <p:cNvGrpSpPr/>
          <p:nvPr/>
        </p:nvGrpSpPr>
        <p:grpSpPr>
          <a:xfrm>
            <a:off x="1897567" y="4743190"/>
            <a:ext cx="742101" cy="627864"/>
            <a:chOff x="1884713" y="4754765"/>
            <a:chExt cx="742101" cy="627864"/>
          </a:xfrm>
        </p:grpSpPr>
        <p:sp>
          <p:nvSpPr>
            <p:cNvPr id="32" name="Oval 31"/>
            <p:cNvSpPr/>
            <p:nvPr/>
          </p:nvSpPr>
          <p:spPr bwMode="auto">
            <a:xfrm>
              <a:off x="2028103" y="4875794"/>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1884713" y="475476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14</a:t>
              </a:r>
            </a:p>
          </p:txBody>
        </p:sp>
      </p:grpSp>
      <p:grpSp>
        <p:nvGrpSpPr>
          <p:cNvPr id="35" name="Group 34"/>
          <p:cNvGrpSpPr/>
          <p:nvPr/>
        </p:nvGrpSpPr>
        <p:grpSpPr>
          <a:xfrm>
            <a:off x="10521356" y="4864219"/>
            <a:ext cx="742101" cy="627864"/>
            <a:chOff x="10521356" y="4864219"/>
            <a:chExt cx="742101" cy="627864"/>
          </a:xfrm>
        </p:grpSpPr>
        <p:sp>
          <p:nvSpPr>
            <p:cNvPr id="36" name="Oval 3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10521356"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35</a:t>
              </a:r>
            </a:p>
          </p:txBody>
        </p:sp>
      </p:grpSp>
      <p:sp>
        <p:nvSpPr>
          <p:cNvPr id="41" name="Oval 40"/>
          <p:cNvSpPr/>
          <p:nvPr/>
        </p:nvSpPr>
        <p:spPr bwMode="auto">
          <a:xfrm>
            <a:off x="6510084" y="439857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5506948" y="4384474"/>
            <a:ext cx="1580253" cy="1323179"/>
            <a:chOff x="5489002" y="4985248"/>
            <a:chExt cx="1580253" cy="1323179"/>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002" y="5057122"/>
              <a:ext cx="1251305" cy="1251305"/>
            </a:xfrm>
            <a:prstGeom prst="rect">
              <a:avLst/>
            </a:prstGeom>
          </p:spPr>
        </p:pic>
        <p:grpSp>
          <p:nvGrpSpPr>
            <p:cNvPr id="44" name="Group 43"/>
            <p:cNvGrpSpPr/>
            <p:nvPr/>
          </p:nvGrpSpPr>
          <p:grpSpPr>
            <a:xfrm>
              <a:off x="6327154" y="4985248"/>
              <a:ext cx="742101" cy="627864"/>
              <a:chOff x="10549640" y="4864219"/>
              <a:chExt cx="742101" cy="627864"/>
            </a:xfrm>
          </p:grpSpPr>
          <p:sp>
            <p:nvSpPr>
              <p:cNvPr id="45" name="Oval 4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10549640"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Q</a:t>
                </a:r>
              </a:p>
            </p:txBody>
          </p:sp>
        </p:grpSp>
      </p:grpSp>
      <p:grpSp>
        <p:nvGrpSpPr>
          <p:cNvPr id="58" name="Group 57"/>
          <p:cNvGrpSpPr/>
          <p:nvPr/>
        </p:nvGrpSpPr>
        <p:grpSpPr>
          <a:xfrm>
            <a:off x="5445599" y="5149965"/>
            <a:ext cx="1547674" cy="1372334"/>
            <a:chOff x="5328930" y="2514595"/>
            <a:chExt cx="1547674" cy="1372334"/>
          </a:xfrm>
        </p:grpSpPr>
        <p:grpSp>
          <p:nvGrpSpPr>
            <p:cNvPr id="47" name="Group 46"/>
            <p:cNvGrpSpPr/>
            <p:nvPr/>
          </p:nvGrpSpPr>
          <p:grpSpPr>
            <a:xfrm>
              <a:off x="6134503" y="2514595"/>
              <a:ext cx="742101" cy="627864"/>
              <a:chOff x="10606645" y="4864219"/>
              <a:chExt cx="742101" cy="627864"/>
            </a:xfrm>
          </p:grpSpPr>
          <p:sp>
            <p:nvSpPr>
              <p:cNvPr id="48" name="Oval 47"/>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5</a:t>
                </a:r>
              </a:p>
            </p:txBody>
          </p:sp>
        </p:grpSp>
        <p:pic>
          <p:nvPicPr>
            <p:cNvPr id="50" name="Picture 4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28930" y="2635624"/>
              <a:ext cx="1251305" cy="1251305"/>
            </a:xfrm>
            <a:prstGeom prst="rect">
              <a:avLst/>
            </a:prstGeom>
          </p:spPr>
        </p:pic>
      </p:grpSp>
      <p:grpSp>
        <p:nvGrpSpPr>
          <p:cNvPr id="63" name="Group 62"/>
          <p:cNvGrpSpPr/>
          <p:nvPr/>
        </p:nvGrpSpPr>
        <p:grpSpPr>
          <a:xfrm>
            <a:off x="5384957" y="3647940"/>
            <a:ext cx="1586368" cy="1121230"/>
            <a:chOff x="5110315" y="1533504"/>
            <a:chExt cx="1586368" cy="1121230"/>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0315" y="1625403"/>
              <a:ext cx="1063358" cy="1029331"/>
            </a:xfrm>
            <a:prstGeom prst="rect">
              <a:avLst/>
            </a:prstGeom>
          </p:spPr>
        </p:pic>
        <p:grpSp>
          <p:nvGrpSpPr>
            <p:cNvPr id="54" name="Group 53"/>
            <p:cNvGrpSpPr/>
            <p:nvPr/>
          </p:nvGrpSpPr>
          <p:grpSpPr>
            <a:xfrm>
              <a:off x="5954582" y="1533504"/>
              <a:ext cx="742101" cy="627864"/>
              <a:chOff x="10606645" y="4864219"/>
              <a:chExt cx="742101" cy="627864"/>
            </a:xfrm>
          </p:grpSpPr>
          <p:sp>
            <p:nvSpPr>
              <p:cNvPr id="55" name="Oval 54"/>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7</a:t>
                </a:r>
                <a:endParaRPr lang="en-US" sz="2400" dirty="0" smtClean="0">
                  <a:solidFill>
                    <a:schemeClr val="bg1"/>
                  </a:solidFill>
                </a:endParaRPr>
              </a:p>
            </p:txBody>
          </p:sp>
        </p:grpSp>
      </p:grpSp>
      <p:grpSp>
        <p:nvGrpSpPr>
          <p:cNvPr id="73" name="Group 72"/>
          <p:cNvGrpSpPr/>
          <p:nvPr/>
        </p:nvGrpSpPr>
        <p:grpSpPr>
          <a:xfrm>
            <a:off x="5535814" y="2843923"/>
            <a:ext cx="1618571" cy="1136342"/>
            <a:chOff x="4630478" y="118428"/>
            <a:chExt cx="1618571" cy="1136342"/>
          </a:xfrm>
        </p:grpSpPr>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0478" y="225439"/>
              <a:ext cx="1063358" cy="1029331"/>
            </a:xfrm>
            <a:prstGeom prst="rect">
              <a:avLst/>
            </a:prstGeom>
          </p:spPr>
        </p:pic>
        <p:grpSp>
          <p:nvGrpSpPr>
            <p:cNvPr id="60" name="Group 59"/>
            <p:cNvGrpSpPr/>
            <p:nvPr/>
          </p:nvGrpSpPr>
          <p:grpSpPr>
            <a:xfrm>
              <a:off x="5506948" y="118428"/>
              <a:ext cx="742101" cy="627864"/>
              <a:chOff x="10606645" y="4864219"/>
              <a:chExt cx="742101" cy="627864"/>
            </a:xfrm>
          </p:grpSpPr>
          <p:sp>
            <p:nvSpPr>
              <p:cNvPr id="61" name="Oval 6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8</a:t>
                </a:r>
              </a:p>
            </p:txBody>
          </p:sp>
        </p:grpSp>
      </p:grpSp>
      <p:grpSp>
        <p:nvGrpSpPr>
          <p:cNvPr id="79" name="Group 78"/>
          <p:cNvGrpSpPr/>
          <p:nvPr/>
        </p:nvGrpSpPr>
        <p:grpSpPr>
          <a:xfrm>
            <a:off x="5495134" y="2022954"/>
            <a:ext cx="1533329" cy="1095092"/>
            <a:chOff x="6253647" y="1161687"/>
            <a:chExt cx="1533329" cy="1095092"/>
          </a:xfrm>
        </p:grpSpPr>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3647" y="1322323"/>
              <a:ext cx="1009212" cy="934456"/>
            </a:xfrm>
            <a:prstGeom prst="rect">
              <a:avLst/>
            </a:prstGeom>
          </p:spPr>
        </p:pic>
        <p:grpSp>
          <p:nvGrpSpPr>
            <p:cNvPr id="65" name="Group 64"/>
            <p:cNvGrpSpPr/>
            <p:nvPr/>
          </p:nvGrpSpPr>
          <p:grpSpPr>
            <a:xfrm>
              <a:off x="7044875" y="1161687"/>
              <a:ext cx="742101" cy="627864"/>
              <a:chOff x="10606645" y="4864219"/>
              <a:chExt cx="742101" cy="627864"/>
            </a:xfrm>
          </p:grpSpPr>
          <p:sp>
            <p:nvSpPr>
              <p:cNvPr id="66" name="Oval 6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9</a:t>
                </a:r>
                <a:endParaRPr lang="en-US" sz="2400" dirty="0" smtClean="0">
                  <a:solidFill>
                    <a:schemeClr val="bg1"/>
                  </a:solidFill>
                </a:endParaRPr>
              </a:p>
            </p:txBody>
          </p:sp>
        </p:grpSp>
      </p:grpSp>
      <p:grpSp>
        <p:nvGrpSpPr>
          <p:cNvPr id="72" name="Group 71"/>
          <p:cNvGrpSpPr/>
          <p:nvPr/>
        </p:nvGrpSpPr>
        <p:grpSpPr>
          <a:xfrm>
            <a:off x="5495038" y="599582"/>
            <a:ext cx="1618571" cy="1136342"/>
            <a:chOff x="4057816" y="1876677"/>
            <a:chExt cx="1618571" cy="1136342"/>
          </a:xfrm>
        </p:grpSpPr>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816" y="1983688"/>
              <a:ext cx="1063358" cy="1029331"/>
            </a:xfrm>
            <a:prstGeom prst="rect">
              <a:avLst/>
            </a:prstGeom>
          </p:spPr>
        </p:pic>
        <p:grpSp>
          <p:nvGrpSpPr>
            <p:cNvPr id="69" name="Group 68"/>
            <p:cNvGrpSpPr/>
            <p:nvPr/>
          </p:nvGrpSpPr>
          <p:grpSpPr>
            <a:xfrm>
              <a:off x="4934286" y="1876677"/>
              <a:ext cx="742101" cy="627864"/>
              <a:chOff x="10606645" y="4864219"/>
              <a:chExt cx="742101" cy="627864"/>
            </a:xfrm>
          </p:grpSpPr>
          <p:sp>
            <p:nvSpPr>
              <p:cNvPr id="70" name="Oval 69"/>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p:cNvSpPr txBox="1"/>
              <p:nvPr/>
            </p:nvSpPr>
            <p:spPr>
              <a:xfrm>
                <a:off x="10606645" y="4864219"/>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E</a:t>
                </a:r>
              </a:p>
            </p:txBody>
          </p:sp>
        </p:grpSp>
      </p:grpSp>
      <p:grpSp>
        <p:nvGrpSpPr>
          <p:cNvPr id="84" name="Group 83"/>
          <p:cNvGrpSpPr/>
          <p:nvPr/>
        </p:nvGrpSpPr>
        <p:grpSpPr>
          <a:xfrm>
            <a:off x="5401981" y="1296836"/>
            <a:ext cx="1407160" cy="1138255"/>
            <a:chOff x="6937285" y="-612098"/>
            <a:chExt cx="1407160" cy="1138255"/>
          </a:xfrm>
        </p:grpSpPr>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7285" y="-470012"/>
              <a:ext cx="996169" cy="996169"/>
            </a:xfrm>
            <a:prstGeom prst="rect">
              <a:avLst/>
            </a:prstGeom>
          </p:spPr>
        </p:pic>
        <p:grpSp>
          <p:nvGrpSpPr>
            <p:cNvPr id="75" name="Group 74"/>
            <p:cNvGrpSpPr/>
            <p:nvPr/>
          </p:nvGrpSpPr>
          <p:grpSpPr>
            <a:xfrm>
              <a:off x="7602344" y="-612098"/>
              <a:ext cx="742101" cy="627864"/>
              <a:chOff x="10526019" y="4879985"/>
              <a:chExt cx="742101" cy="627864"/>
            </a:xfrm>
          </p:grpSpPr>
          <p:sp>
            <p:nvSpPr>
              <p:cNvPr id="76" name="Oval 75"/>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10526019" y="487998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10</a:t>
                </a:r>
              </a:p>
            </p:txBody>
          </p:sp>
        </p:grpSp>
      </p:grpSp>
      <p:grpSp>
        <p:nvGrpSpPr>
          <p:cNvPr id="83" name="Group 82"/>
          <p:cNvGrpSpPr/>
          <p:nvPr/>
        </p:nvGrpSpPr>
        <p:grpSpPr>
          <a:xfrm>
            <a:off x="5575064" y="-27727"/>
            <a:ext cx="1201947" cy="894500"/>
            <a:chOff x="2706171" y="-941796"/>
            <a:chExt cx="1201947" cy="894500"/>
          </a:xfrm>
        </p:grpSpPr>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6171" y="-818428"/>
              <a:ext cx="788578" cy="771132"/>
            </a:xfrm>
            <a:prstGeom prst="rect">
              <a:avLst/>
            </a:prstGeom>
          </p:spPr>
        </p:pic>
        <p:grpSp>
          <p:nvGrpSpPr>
            <p:cNvPr id="80" name="Group 79"/>
            <p:cNvGrpSpPr/>
            <p:nvPr/>
          </p:nvGrpSpPr>
          <p:grpSpPr>
            <a:xfrm>
              <a:off x="3166017" y="-941796"/>
              <a:ext cx="742101" cy="627864"/>
              <a:chOff x="10526019" y="4879985"/>
              <a:chExt cx="742101" cy="627864"/>
            </a:xfrm>
          </p:grpSpPr>
          <p:sp>
            <p:nvSpPr>
              <p:cNvPr id="81" name="Oval 80"/>
              <p:cNvSpPr/>
              <p:nvPr/>
            </p:nvSpPr>
            <p:spPr bwMode="auto">
              <a:xfrm>
                <a:off x="10664746" y="4985248"/>
                <a:ext cx="402581" cy="38580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10526019" y="4879985"/>
                <a:ext cx="7421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11</a:t>
                </a:r>
              </a:p>
            </p:txBody>
          </p:sp>
        </p:grpSp>
      </p:grpSp>
      <p:sp>
        <p:nvSpPr>
          <p:cNvPr id="2" name="TextBox 1"/>
          <p:cNvSpPr txBox="1"/>
          <p:nvPr/>
        </p:nvSpPr>
        <p:spPr>
          <a:xfrm>
            <a:off x="646237" y="5035169"/>
            <a:ext cx="2338754"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Firefox</a:t>
            </a:r>
          </a:p>
        </p:txBody>
      </p:sp>
      <p:sp>
        <p:nvSpPr>
          <p:cNvPr id="85" name="TextBox 84"/>
          <p:cNvSpPr txBox="1"/>
          <p:nvPr/>
        </p:nvSpPr>
        <p:spPr>
          <a:xfrm>
            <a:off x="9031677" y="5147638"/>
            <a:ext cx="2662091" cy="90486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2917">
                      <a:schemeClr val="tx1"/>
                    </a:gs>
                    <a:gs pos="30000">
                      <a:schemeClr val="tx1"/>
                    </a:gs>
                  </a:gsLst>
                  <a:lin ang="5400000" scaled="0"/>
                </a:gradFill>
              </a:rPr>
              <a:t>Chrome</a:t>
            </a:r>
          </a:p>
        </p:txBody>
      </p:sp>
    </p:spTree>
    <p:extLst>
      <p:ext uri="{BB962C8B-B14F-4D97-AF65-F5344CB8AC3E}">
        <p14:creationId xmlns:p14="http://schemas.microsoft.com/office/powerpoint/2010/main" val="118877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100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nodeType="afterEffect">
                                  <p:stCondLst>
                                    <p:cond delay="100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0-#ppt_h/2"/>
                                          </p:val>
                                        </p:tav>
                                        <p:tav tm="100000">
                                          <p:val>
                                            <p:strVal val="#ppt_y"/>
                                          </p:val>
                                        </p:tav>
                                      </p:tavLst>
                                    </p:anim>
                                  </p:childTnLst>
                                </p:cTn>
                              </p:par>
                            </p:childTnLst>
                          </p:cTn>
                        </p:par>
                        <p:par>
                          <p:cTn id="19" fill="hold">
                            <p:stCondLst>
                              <p:cond delay="3500"/>
                            </p:stCondLst>
                            <p:childTnLst>
                              <p:par>
                                <p:cTn id="20" presetID="2" presetClass="entr" presetSubtype="1" fill="hold" nodeType="afterEffect">
                                  <p:stCondLst>
                                    <p:cond delay="100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 calcmode="lin" valueType="num">
                                      <p:cBhvr additive="base">
                                        <p:cTn id="28" dur="500" fill="hold"/>
                                        <p:tgtEl>
                                          <p:spTgt spid="58"/>
                                        </p:tgtEl>
                                        <p:attrNameLst>
                                          <p:attrName>ppt_x</p:attrName>
                                        </p:attrNameLst>
                                      </p:cBhvr>
                                      <p:tavLst>
                                        <p:tav tm="0">
                                          <p:val>
                                            <p:strVal val="#ppt_x"/>
                                          </p:val>
                                        </p:tav>
                                        <p:tav tm="100000">
                                          <p:val>
                                            <p:strVal val="#ppt_x"/>
                                          </p:val>
                                        </p:tav>
                                      </p:tavLst>
                                    </p:anim>
                                    <p:anim calcmode="lin" valueType="num">
                                      <p:cBhvr additive="base">
                                        <p:cTn id="29" dur="500" fill="hold"/>
                                        <p:tgtEl>
                                          <p:spTgt spid="58"/>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2" presetClass="entr" presetSubtype="1" fill="hold" nodeType="afterEffect">
                                  <p:stCondLst>
                                    <p:cond delay="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ppt_x"/>
                                          </p:val>
                                        </p:tav>
                                        <p:tav tm="100000">
                                          <p:val>
                                            <p:strVal val="#ppt_x"/>
                                          </p:val>
                                        </p:tav>
                                      </p:tavLst>
                                    </p:anim>
                                    <p:anim calcmode="lin" valueType="num">
                                      <p:cBhvr additive="base">
                                        <p:cTn id="34" dur="500" fill="hold"/>
                                        <p:tgtEl>
                                          <p:spTgt spid="57"/>
                                        </p:tgtEl>
                                        <p:attrNameLst>
                                          <p:attrName>ppt_y</p:attrName>
                                        </p:attrNameLst>
                                      </p:cBhvr>
                                      <p:tavLst>
                                        <p:tav tm="0">
                                          <p:val>
                                            <p:strVal val="0-#ppt_h/2"/>
                                          </p:val>
                                        </p:tav>
                                        <p:tav tm="100000">
                                          <p:val>
                                            <p:strVal val="#ppt_y"/>
                                          </p:val>
                                        </p:tav>
                                      </p:tavLst>
                                    </p:anim>
                                  </p:childTnLst>
                                </p:cTn>
                              </p:par>
                            </p:childTnLst>
                          </p:cTn>
                        </p:par>
                        <p:par>
                          <p:cTn id="35" fill="hold">
                            <p:stCondLst>
                              <p:cond delay="1500"/>
                            </p:stCondLst>
                            <p:childTnLst>
                              <p:par>
                                <p:cTn id="36" presetID="2" presetClass="entr" presetSubtype="1" fill="hold" nodeType="afterEffect">
                                  <p:stCondLst>
                                    <p:cond delay="500"/>
                                  </p:stCondLst>
                                  <p:childTnLst>
                                    <p:set>
                                      <p:cBhvr>
                                        <p:cTn id="37" dur="1" fill="hold">
                                          <p:stCondLst>
                                            <p:cond delay="0"/>
                                          </p:stCondLst>
                                        </p:cTn>
                                        <p:tgtEl>
                                          <p:spTgt spid="63"/>
                                        </p:tgtEl>
                                        <p:attrNameLst>
                                          <p:attrName>style.visibility</p:attrName>
                                        </p:attrNameLst>
                                      </p:cBhvr>
                                      <p:to>
                                        <p:strVal val="visible"/>
                                      </p:to>
                                    </p:set>
                                    <p:anim calcmode="lin" valueType="num">
                                      <p:cBhvr additive="base">
                                        <p:cTn id="38" dur="500" fill="hold"/>
                                        <p:tgtEl>
                                          <p:spTgt spid="63"/>
                                        </p:tgtEl>
                                        <p:attrNameLst>
                                          <p:attrName>ppt_x</p:attrName>
                                        </p:attrNameLst>
                                      </p:cBhvr>
                                      <p:tavLst>
                                        <p:tav tm="0">
                                          <p:val>
                                            <p:strVal val="#ppt_x"/>
                                          </p:val>
                                        </p:tav>
                                        <p:tav tm="100000">
                                          <p:val>
                                            <p:strVal val="#ppt_x"/>
                                          </p:val>
                                        </p:tav>
                                      </p:tavLst>
                                    </p:anim>
                                    <p:anim calcmode="lin" valueType="num">
                                      <p:cBhvr additive="base">
                                        <p:cTn id="39" dur="500" fill="hold"/>
                                        <p:tgtEl>
                                          <p:spTgt spid="63"/>
                                        </p:tgtEl>
                                        <p:attrNameLst>
                                          <p:attrName>ppt_y</p:attrName>
                                        </p:attrNameLst>
                                      </p:cBhvr>
                                      <p:tavLst>
                                        <p:tav tm="0">
                                          <p:val>
                                            <p:strVal val="0-#ppt_h/2"/>
                                          </p:val>
                                        </p:tav>
                                        <p:tav tm="100000">
                                          <p:val>
                                            <p:strVal val="#ppt_y"/>
                                          </p:val>
                                        </p:tav>
                                      </p:tavLst>
                                    </p:anim>
                                  </p:childTnLst>
                                </p:cTn>
                              </p:par>
                            </p:childTnLst>
                          </p:cTn>
                        </p:par>
                        <p:par>
                          <p:cTn id="40" fill="hold">
                            <p:stCondLst>
                              <p:cond delay="2500"/>
                            </p:stCondLst>
                            <p:childTnLst>
                              <p:par>
                                <p:cTn id="41" presetID="2" presetClass="entr" presetSubtype="1" fill="hold" nodeType="afterEffect">
                                  <p:stCondLst>
                                    <p:cond delay="75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500" fill="hold"/>
                                        <p:tgtEl>
                                          <p:spTgt spid="73"/>
                                        </p:tgtEl>
                                        <p:attrNameLst>
                                          <p:attrName>ppt_x</p:attrName>
                                        </p:attrNameLst>
                                      </p:cBhvr>
                                      <p:tavLst>
                                        <p:tav tm="0">
                                          <p:val>
                                            <p:strVal val="#ppt_x"/>
                                          </p:val>
                                        </p:tav>
                                        <p:tav tm="100000">
                                          <p:val>
                                            <p:strVal val="#ppt_x"/>
                                          </p:val>
                                        </p:tav>
                                      </p:tavLst>
                                    </p:anim>
                                    <p:anim calcmode="lin" valueType="num">
                                      <p:cBhvr additive="base">
                                        <p:cTn id="44" dur="500" fill="hold"/>
                                        <p:tgtEl>
                                          <p:spTgt spid="73"/>
                                        </p:tgtEl>
                                        <p:attrNameLst>
                                          <p:attrName>ppt_y</p:attrName>
                                        </p:attrNameLst>
                                      </p:cBhvr>
                                      <p:tavLst>
                                        <p:tav tm="0">
                                          <p:val>
                                            <p:strVal val="0-#ppt_h/2"/>
                                          </p:val>
                                        </p:tav>
                                        <p:tav tm="100000">
                                          <p:val>
                                            <p:strVal val="#ppt_y"/>
                                          </p:val>
                                        </p:tav>
                                      </p:tavLst>
                                    </p:anim>
                                  </p:childTnLst>
                                </p:cTn>
                              </p:par>
                            </p:childTnLst>
                          </p:cTn>
                        </p:par>
                        <p:par>
                          <p:cTn id="45" fill="hold">
                            <p:stCondLst>
                              <p:cond delay="3750"/>
                            </p:stCondLst>
                            <p:childTnLst>
                              <p:par>
                                <p:cTn id="46" presetID="2" presetClass="entr" presetSubtype="1" fill="hold" nodeType="afterEffect">
                                  <p:stCondLst>
                                    <p:cond delay="50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500" fill="hold"/>
                                        <p:tgtEl>
                                          <p:spTgt spid="79"/>
                                        </p:tgtEl>
                                        <p:attrNameLst>
                                          <p:attrName>ppt_x</p:attrName>
                                        </p:attrNameLst>
                                      </p:cBhvr>
                                      <p:tavLst>
                                        <p:tav tm="0">
                                          <p:val>
                                            <p:strVal val="#ppt_x"/>
                                          </p:val>
                                        </p:tav>
                                        <p:tav tm="100000">
                                          <p:val>
                                            <p:strVal val="#ppt_x"/>
                                          </p:val>
                                        </p:tav>
                                      </p:tavLst>
                                    </p:anim>
                                    <p:anim calcmode="lin" valueType="num">
                                      <p:cBhvr additive="base">
                                        <p:cTn id="49" dur="500" fill="hold"/>
                                        <p:tgtEl>
                                          <p:spTgt spid="79"/>
                                        </p:tgtEl>
                                        <p:attrNameLst>
                                          <p:attrName>ppt_y</p:attrName>
                                        </p:attrNameLst>
                                      </p:cBhvr>
                                      <p:tavLst>
                                        <p:tav tm="0">
                                          <p:val>
                                            <p:strVal val="0-#ppt_h/2"/>
                                          </p:val>
                                        </p:tav>
                                        <p:tav tm="100000">
                                          <p:val>
                                            <p:strVal val="#ppt_y"/>
                                          </p:val>
                                        </p:tav>
                                      </p:tavLst>
                                    </p:anim>
                                  </p:childTnLst>
                                </p:cTn>
                              </p:par>
                            </p:childTnLst>
                          </p:cTn>
                        </p:par>
                        <p:par>
                          <p:cTn id="50" fill="hold">
                            <p:stCondLst>
                              <p:cond delay="4750"/>
                            </p:stCondLst>
                            <p:childTnLst>
                              <p:par>
                                <p:cTn id="51" presetID="2" presetClass="entr" presetSubtype="1" fill="hold" nodeType="afterEffect">
                                  <p:stCondLst>
                                    <p:cond delay="0"/>
                                  </p:stCondLst>
                                  <p:childTnLst>
                                    <p:set>
                                      <p:cBhvr>
                                        <p:cTn id="52" dur="1" fill="hold">
                                          <p:stCondLst>
                                            <p:cond delay="0"/>
                                          </p:stCondLst>
                                        </p:cTn>
                                        <p:tgtEl>
                                          <p:spTgt spid="84"/>
                                        </p:tgtEl>
                                        <p:attrNameLst>
                                          <p:attrName>style.visibility</p:attrName>
                                        </p:attrNameLst>
                                      </p:cBhvr>
                                      <p:to>
                                        <p:strVal val="visible"/>
                                      </p:to>
                                    </p:set>
                                    <p:anim calcmode="lin" valueType="num">
                                      <p:cBhvr additive="base">
                                        <p:cTn id="53" dur="500" fill="hold"/>
                                        <p:tgtEl>
                                          <p:spTgt spid="84"/>
                                        </p:tgtEl>
                                        <p:attrNameLst>
                                          <p:attrName>ppt_x</p:attrName>
                                        </p:attrNameLst>
                                      </p:cBhvr>
                                      <p:tavLst>
                                        <p:tav tm="0">
                                          <p:val>
                                            <p:strVal val="#ppt_x"/>
                                          </p:val>
                                        </p:tav>
                                        <p:tav tm="100000">
                                          <p:val>
                                            <p:strVal val="#ppt_x"/>
                                          </p:val>
                                        </p:tav>
                                      </p:tavLst>
                                    </p:anim>
                                    <p:anim calcmode="lin" valueType="num">
                                      <p:cBhvr additive="base">
                                        <p:cTn id="54" dur="500" fill="hold"/>
                                        <p:tgtEl>
                                          <p:spTgt spid="84"/>
                                        </p:tgtEl>
                                        <p:attrNameLst>
                                          <p:attrName>ppt_y</p:attrName>
                                        </p:attrNameLst>
                                      </p:cBhvr>
                                      <p:tavLst>
                                        <p:tav tm="0">
                                          <p:val>
                                            <p:strVal val="0-#ppt_h/2"/>
                                          </p:val>
                                        </p:tav>
                                        <p:tav tm="100000">
                                          <p:val>
                                            <p:strVal val="#ppt_y"/>
                                          </p:val>
                                        </p:tav>
                                      </p:tavLst>
                                    </p:anim>
                                  </p:childTnLst>
                                </p:cTn>
                              </p:par>
                            </p:childTnLst>
                          </p:cTn>
                        </p:par>
                        <p:par>
                          <p:cTn id="55" fill="hold">
                            <p:stCondLst>
                              <p:cond delay="5250"/>
                            </p:stCondLst>
                            <p:childTnLst>
                              <p:par>
                                <p:cTn id="56" presetID="2" presetClass="entr" presetSubtype="1" fill="hold" nodeType="afterEffect">
                                  <p:stCondLst>
                                    <p:cond delay="750"/>
                                  </p:stCondLst>
                                  <p:childTnLst>
                                    <p:set>
                                      <p:cBhvr>
                                        <p:cTn id="57" dur="1" fill="hold">
                                          <p:stCondLst>
                                            <p:cond delay="0"/>
                                          </p:stCondLst>
                                        </p:cTn>
                                        <p:tgtEl>
                                          <p:spTgt spid="72"/>
                                        </p:tgtEl>
                                        <p:attrNameLst>
                                          <p:attrName>style.visibility</p:attrName>
                                        </p:attrNameLst>
                                      </p:cBhvr>
                                      <p:to>
                                        <p:strVal val="visible"/>
                                      </p:to>
                                    </p:set>
                                    <p:anim calcmode="lin" valueType="num">
                                      <p:cBhvr additive="base">
                                        <p:cTn id="58" dur="500" fill="hold"/>
                                        <p:tgtEl>
                                          <p:spTgt spid="72"/>
                                        </p:tgtEl>
                                        <p:attrNameLst>
                                          <p:attrName>ppt_x</p:attrName>
                                        </p:attrNameLst>
                                      </p:cBhvr>
                                      <p:tavLst>
                                        <p:tav tm="0">
                                          <p:val>
                                            <p:strVal val="#ppt_x"/>
                                          </p:val>
                                        </p:tav>
                                        <p:tav tm="100000">
                                          <p:val>
                                            <p:strVal val="#ppt_x"/>
                                          </p:val>
                                        </p:tav>
                                      </p:tavLst>
                                    </p:anim>
                                    <p:anim calcmode="lin" valueType="num">
                                      <p:cBhvr additive="base">
                                        <p:cTn id="59" dur="500" fill="hold"/>
                                        <p:tgtEl>
                                          <p:spTgt spid="72"/>
                                        </p:tgtEl>
                                        <p:attrNameLst>
                                          <p:attrName>ppt_y</p:attrName>
                                        </p:attrNameLst>
                                      </p:cBhvr>
                                      <p:tavLst>
                                        <p:tav tm="0">
                                          <p:val>
                                            <p:strVal val="0-#ppt_h/2"/>
                                          </p:val>
                                        </p:tav>
                                        <p:tav tm="100000">
                                          <p:val>
                                            <p:strVal val="#ppt_y"/>
                                          </p:val>
                                        </p:tav>
                                      </p:tavLst>
                                    </p:anim>
                                  </p:childTnLst>
                                </p:cTn>
                              </p:par>
                            </p:childTnLst>
                          </p:cTn>
                        </p:par>
                        <p:par>
                          <p:cTn id="60" fill="hold">
                            <p:stCondLst>
                              <p:cond delay="6500"/>
                            </p:stCondLst>
                            <p:childTnLst>
                              <p:par>
                                <p:cTn id="61" presetID="2" presetClass="entr" presetSubtype="1" fill="hold" nodeType="afterEffect">
                                  <p:stCondLst>
                                    <p:cond delay="500"/>
                                  </p:stCondLst>
                                  <p:childTnLst>
                                    <p:set>
                                      <p:cBhvr>
                                        <p:cTn id="62" dur="1" fill="hold">
                                          <p:stCondLst>
                                            <p:cond delay="0"/>
                                          </p:stCondLst>
                                        </p:cTn>
                                        <p:tgtEl>
                                          <p:spTgt spid="83"/>
                                        </p:tgtEl>
                                        <p:attrNameLst>
                                          <p:attrName>style.visibility</p:attrName>
                                        </p:attrNameLst>
                                      </p:cBhvr>
                                      <p:to>
                                        <p:strVal val="visible"/>
                                      </p:to>
                                    </p:set>
                                    <p:anim calcmode="lin" valueType="num">
                                      <p:cBhvr additive="base">
                                        <p:cTn id="63" dur="500" fill="hold"/>
                                        <p:tgtEl>
                                          <p:spTgt spid="83"/>
                                        </p:tgtEl>
                                        <p:attrNameLst>
                                          <p:attrName>ppt_x</p:attrName>
                                        </p:attrNameLst>
                                      </p:cBhvr>
                                      <p:tavLst>
                                        <p:tav tm="0">
                                          <p:val>
                                            <p:strVal val="#ppt_x"/>
                                          </p:val>
                                        </p:tav>
                                        <p:tav tm="100000">
                                          <p:val>
                                            <p:strVal val="#ppt_x"/>
                                          </p:val>
                                        </p:tav>
                                      </p:tavLst>
                                    </p:anim>
                                    <p:anim calcmode="lin" valueType="num">
                                      <p:cBhvr additive="base">
                                        <p:cTn id="64" dur="500" fill="hold"/>
                                        <p:tgtEl>
                                          <p:spTgt spid="8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E61088-78F1-4466-A365-AB03E7313CAB}"/>
</file>

<file path=customXml/itemProps2.xml><?xml version="1.0" encoding="utf-8"?>
<ds:datastoreItem xmlns:ds="http://schemas.openxmlformats.org/officeDocument/2006/customXml" ds:itemID="{F21357CD-3308-4F75-AECC-106BB64DCC41}"/>
</file>

<file path=customXml/itemProps3.xml><?xml version="1.0" encoding="utf-8"?>
<ds:datastoreItem xmlns:ds="http://schemas.openxmlformats.org/officeDocument/2006/customXml" ds:itemID="{BE961A81-83FC-4A69-9AF9-9698AB713827}"/>
</file>

<file path=docProps/app.xml><?xml version="1.0" encoding="utf-8"?>
<Properties xmlns="http://schemas.openxmlformats.org/officeDocument/2006/extended-properties" xmlns:vt="http://schemas.openxmlformats.org/officeDocument/2006/docPropsVTypes">
  <Template>Presentation2</Template>
  <TotalTime>0</TotalTime>
  <Words>1128</Words>
  <Application>Microsoft Office PowerPoint</Application>
  <PresentationFormat>Widescreen</PresentationFormat>
  <Paragraphs>285</Paragraphs>
  <Slides>42</Slides>
  <Notes>21</Notes>
  <HiddenSlides>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ＭＳ Ｐゴシック</vt:lpstr>
      <vt:lpstr>Arial</vt:lpstr>
      <vt:lpstr>Calibri</vt:lpstr>
      <vt:lpstr>Consolas</vt:lpstr>
      <vt:lpstr>Myriad Pro</vt:lpstr>
      <vt:lpstr>Segoe Print</vt:lpstr>
      <vt:lpstr>Segoe UI</vt:lpstr>
      <vt:lpstr>Segoe UI Light</vt:lpstr>
      <vt:lpstr>Segoe UI Semibold</vt:lpstr>
      <vt:lpstr>Segoe UI Semilight</vt:lpstr>
      <vt:lpstr>Signika</vt:lpstr>
      <vt:lpstr>Wingdings</vt:lpstr>
      <vt:lpstr>BUILD2015</vt:lpstr>
      <vt:lpstr>PowerPoint Presentation</vt:lpstr>
      <vt:lpstr>Microsoft Web Platform</vt:lpstr>
      <vt:lpstr>Microsoft Edge</vt:lpstr>
      <vt:lpstr>Why a new engine?</vt:lpstr>
      <vt:lpstr>PowerPoint Presentation</vt:lpstr>
      <vt:lpstr>1995 was 20 years ago…</vt:lpstr>
      <vt:lpstr>PowerPoint Presentation</vt:lpstr>
      <vt:lpstr>PowerPoint Presentation</vt:lpstr>
      <vt:lpstr>PowerPoint Presentation</vt:lpstr>
      <vt:lpstr>PowerPoint Presentation</vt:lpstr>
      <vt:lpstr>New features</vt:lpstr>
      <vt:lpstr>And more…</vt:lpstr>
      <vt:lpstr>status.modern.ie</vt:lpstr>
      <vt:lpstr>What’s possible today with just a browser…</vt:lpstr>
      <vt:lpstr>Highly requested features…</vt:lpstr>
      <vt:lpstr>Modern web interoperability</vt:lpstr>
      <vt:lpstr>The web is on a wider variety of devices than ever</vt:lpstr>
      <vt:lpstr>PowerPoint Presentation</vt:lpstr>
      <vt:lpstr>PowerPoint Presentation</vt:lpstr>
      <vt:lpstr>PowerPoint Presentation</vt:lpstr>
      <vt:lpstr>User-Agent Strings</vt:lpstr>
      <vt:lpstr>PowerPoint Presentation</vt:lpstr>
      <vt:lpstr>PowerPoint Presentation</vt:lpstr>
      <vt:lpstr>About:flags</vt:lpstr>
      <vt:lpstr>How can I make it better as a web developer?</vt:lpstr>
      <vt:lpstr>Web app platform</vt:lpstr>
      <vt:lpstr>PowerPoint Presentation</vt:lpstr>
      <vt:lpstr>Default CSP is the security model for packaged apps</vt:lpstr>
      <vt:lpstr>WebView Control</vt:lpstr>
      <vt:lpstr>WebView Control – New API</vt:lpstr>
      <vt:lpstr>Cordova</vt:lpstr>
      <vt:lpstr>Hosted Web Apps</vt:lpstr>
      <vt:lpstr>Hosted Web Apps</vt:lpstr>
      <vt:lpstr>Hosted App Demo</vt:lpstr>
      <vt:lpstr>Allow Access to Windows APIs</vt:lpstr>
      <vt:lpstr>Cortana Integration</vt:lpstr>
      <vt:lpstr>www.manifoldjs.com</vt:lpstr>
      <vt:lpstr>PowerPoint Presentation</vt:lpstr>
      <vt:lpstr>www.manifoldjs.com</vt:lpstr>
      <vt:lpstr>Manifoldjs demo</vt:lpstr>
      <vt:lpstr>Going further….</vt:lpstr>
      <vt:lpstr>Thank you!  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2015-05-18T19:08:19Z</dcterms:created>
  <dcterms:modified xsi:type="dcterms:W3CDTF">2015-05-18T19:08:31Z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